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 id="2147484483" r:id="rId2"/>
  </p:sldMasterIdLst>
  <p:notesMasterIdLst>
    <p:notesMasterId r:id="rId19"/>
  </p:notesMasterIdLst>
  <p:sldIdLst>
    <p:sldId id="268" r:id="rId3"/>
    <p:sldId id="270" r:id="rId4"/>
    <p:sldId id="286" r:id="rId5"/>
    <p:sldId id="285" r:id="rId6"/>
    <p:sldId id="282" r:id="rId7"/>
    <p:sldId id="284" r:id="rId8"/>
    <p:sldId id="274" r:id="rId9"/>
    <p:sldId id="292" r:id="rId10"/>
    <p:sldId id="287" r:id="rId11"/>
    <p:sldId id="298" r:id="rId12"/>
    <p:sldId id="299" r:id="rId13"/>
    <p:sldId id="297" r:id="rId14"/>
    <p:sldId id="300" r:id="rId15"/>
    <p:sldId id="301" r:id="rId16"/>
    <p:sldId id="302" r:id="rId17"/>
    <p:sldId id="283" r:id="rId18"/>
  </p:sldIdLst>
  <p:sldSz cx="12192000" cy="6858000"/>
  <p:notesSz cx="7099300" cy="10234613"/>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ahoma" panose="020B0604030504040204" pitchFamily="34"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ahoma" panose="020B0604030504040204" pitchFamily="34"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ahoma" panose="020B0604030504040204" pitchFamily="34"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ahom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CC"/>
    <a:srgbClr val="339966"/>
    <a:srgbClr val="666699"/>
    <a:srgbClr val="33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35" autoAdjust="0"/>
    <p:restoredTop sz="90929"/>
  </p:normalViewPr>
  <p:slideViewPr>
    <p:cSldViewPr>
      <p:cViewPr>
        <p:scale>
          <a:sx n="75" d="100"/>
          <a:sy n="75" d="100"/>
        </p:scale>
        <p:origin x="254" y="130"/>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sng" strike="noStrike" kern="1200" spc="0" baseline="0">
                <a:solidFill>
                  <a:srgbClr val="002060"/>
                </a:solidFill>
                <a:latin typeface="+mn-lt"/>
                <a:ea typeface="+mn-ea"/>
                <a:cs typeface="+mn-cs"/>
              </a:defRPr>
            </a:pPr>
            <a:r>
              <a:rPr lang="en-US" sz="3600" u="sng" baseline="0" dirty="0">
                <a:solidFill>
                  <a:srgbClr val="002060"/>
                </a:solidFill>
              </a:rPr>
              <a:t>CLSF Performance 2006 to 2020</a:t>
            </a:r>
          </a:p>
        </c:rich>
      </c:tx>
      <c:overlay val="0"/>
      <c:spPr>
        <a:noFill/>
        <a:ln>
          <a:noFill/>
        </a:ln>
        <a:effectLst/>
      </c:spPr>
      <c:txPr>
        <a:bodyPr rot="0" spcFirstLastPara="1" vertOverflow="ellipsis" vert="horz" wrap="square" anchor="ctr" anchorCtr="1"/>
        <a:lstStyle/>
        <a:p>
          <a:pPr>
            <a:defRPr sz="3600" b="0" i="0" u="sng" strike="noStrike" kern="1200" spc="0" baseline="0">
              <a:solidFill>
                <a:srgbClr val="002060"/>
              </a:solidFill>
              <a:latin typeface="+mn-lt"/>
              <a:ea typeface="+mn-ea"/>
              <a:cs typeface="+mn-cs"/>
            </a:defRPr>
          </a:pPr>
          <a:endParaRPr lang="hi-IN"/>
        </a:p>
      </c:txPr>
    </c:title>
    <c:autoTitleDeleted val="0"/>
    <c:view3D>
      <c:rotX val="15"/>
      <c:rotY val="20"/>
      <c:depthPercent val="100"/>
      <c:rAngAx val="1"/>
    </c:view3D>
    <c:floor>
      <c:thickness val="0"/>
      <c:spPr>
        <a:noFill/>
        <a:ln>
          <a:noFill/>
        </a:ln>
        <a:effectLst/>
        <a:sp3d/>
      </c:spPr>
    </c:floor>
    <c:sideWall>
      <c:thickness val="0"/>
      <c:spPr>
        <a:gradFill>
          <a:gsLst>
            <a:gs pos="97000">
              <a:srgbClr val="FFFF00">
                <a:alpha val="90000"/>
                <a:lumMod val="100000"/>
              </a:srgbClr>
            </a:gs>
            <a:gs pos="74000">
              <a:schemeClr val="accent1">
                <a:lumMod val="45000"/>
                <a:lumOff val="55000"/>
              </a:schemeClr>
            </a:gs>
            <a:gs pos="74000">
              <a:schemeClr val="accent1">
                <a:lumMod val="45000"/>
                <a:lumOff val="55000"/>
              </a:schemeClr>
            </a:gs>
            <a:gs pos="100000">
              <a:schemeClr val="accent1">
                <a:lumMod val="30000"/>
                <a:lumOff val="70000"/>
              </a:schemeClr>
            </a:gs>
          </a:gsLst>
          <a:path path="shape">
            <a:fillToRect l="50000" t="50000" r="50000" b="50000"/>
          </a:path>
        </a:gradFill>
        <a:ln>
          <a:noFill/>
        </a:ln>
        <a:effectLst/>
        <a:sp3d/>
      </c:spPr>
    </c:sideWall>
    <c:backWall>
      <c:thickness val="0"/>
      <c:spPr>
        <a:gradFill>
          <a:gsLst>
            <a:gs pos="97000">
              <a:srgbClr val="FFFF00">
                <a:alpha val="90000"/>
                <a:lumMod val="100000"/>
              </a:srgbClr>
            </a:gs>
            <a:gs pos="74000">
              <a:schemeClr val="accent1">
                <a:lumMod val="45000"/>
                <a:lumOff val="55000"/>
              </a:schemeClr>
            </a:gs>
            <a:gs pos="74000">
              <a:schemeClr val="accent1">
                <a:lumMod val="45000"/>
                <a:lumOff val="55000"/>
              </a:schemeClr>
            </a:gs>
            <a:gs pos="100000">
              <a:schemeClr val="accent1">
                <a:lumMod val="30000"/>
                <a:lumOff val="70000"/>
              </a:schemeClr>
            </a:gs>
          </a:gsLst>
          <a:path path="shape">
            <a:fillToRect l="50000" t="50000" r="50000" b="50000"/>
          </a:path>
        </a:gradFill>
        <a:ln>
          <a:noFill/>
        </a:ln>
        <a:effectLst/>
        <a:sp3d/>
      </c:spPr>
    </c:backWall>
    <c:plotArea>
      <c:layout/>
      <c:bar3DChart>
        <c:barDir val="col"/>
        <c:grouping val="clustered"/>
        <c:varyColors val="0"/>
        <c:ser>
          <c:idx val="0"/>
          <c:order val="0"/>
          <c:tx>
            <c:strRef>
              <c:f>Sheet2!$A$4</c:f>
              <c:strCache>
                <c:ptCount val="1"/>
                <c:pt idx="0">
                  <c:v>No. of Donors</c:v>
                </c:pt>
              </c:strCache>
            </c:strRef>
          </c:tx>
          <c:spPr>
            <a:solidFill>
              <a:schemeClr val="accent1"/>
            </a:solidFill>
            <a:ln>
              <a:noFill/>
            </a:ln>
            <a:effectLst/>
            <a:sp3d/>
          </c:spPr>
          <c:invertIfNegative val="0"/>
          <c:dLbls>
            <c:dLbl>
              <c:idx val="0"/>
              <c:layout>
                <c:manualLayout>
                  <c:x val="-3.6231884057971024E-3"/>
                  <c:y val="-4.8400673400673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E3-452A-B671-25B774DCF54A}"/>
                </c:ext>
              </c:extLst>
            </c:dLbl>
            <c:dLbl>
              <c:idx val="1"/>
              <c:layout>
                <c:manualLayout>
                  <c:x val="1.2077294685989453E-3"/>
                  <c:y val="-3.998316498316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E3-452A-B671-25B774DCF54A}"/>
                </c:ext>
              </c:extLst>
            </c:dLbl>
            <c:dLbl>
              <c:idx val="5"/>
              <c:layout>
                <c:manualLayout>
                  <c:x val="-2.4154589371981556E-3"/>
                  <c:y val="-4.6296296296296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E3-452A-B671-25B774DCF54A}"/>
                </c:ext>
              </c:extLst>
            </c:dLbl>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tx1"/>
                    </a:solidFill>
                    <a:latin typeface="+mn-lt"/>
                    <a:ea typeface="+mn-ea"/>
                    <a:cs typeface="+mn-cs"/>
                  </a:defRPr>
                </a:pPr>
                <a:endParaRPr lang="hi-I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Sheet2!$B$3:$G$3</c:f>
              <c:strCache>
                <c:ptCount val="6"/>
                <c:pt idx="0">
                  <c:v>2006 to 2011  (5 Yrs Avg)</c:v>
                </c:pt>
                <c:pt idx="1">
                  <c:v>2011 to 2016 (5 Yrs Avg)</c:v>
                </c:pt>
                <c:pt idx="2">
                  <c:v>2016-17</c:v>
                </c:pt>
                <c:pt idx="3">
                  <c:v>2017-18</c:v>
                </c:pt>
                <c:pt idx="4">
                  <c:v>2018-19</c:v>
                </c:pt>
                <c:pt idx="5">
                  <c:v>2019-20</c:v>
                </c:pt>
              </c:strCache>
            </c:strRef>
          </c:cat>
          <c:val>
            <c:numRef>
              <c:f>Sheet2!$B$4:$G$4</c:f>
              <c:numCache>
                <c:formatCode>General</c:formatCode>
                <c:ptCount val="6"/>
                <c:pt idx="0">
                  <c:v>21</c:v>
                </c:pt>
                <c:pt idx="1">
                  <c:v>69</c:v>
                </c:pt>
                <c:pt idx="2">
                  <c:v>54</c:v>
                </c:pt>
                <c:pt idx="3">
                  <c:v>46</c:v>
                </c:pt>
                <c:pt idx="4">
                  <c:v>46</c:v>
                </c:pt>
                <c:pt idx="5">
                  <c:v>43</c:v>
                </c:pt>
              </c:numCache>
            </c:numRef>
          </c:val>
          <c:extLst>
            <c:ext xmlns:c16="http://schemas.microsoft.com/office/drawing/2014/chart" uri="{C3380CC4-5D6E-409C-BE32-E72D297353CC}">
              <c16:uniqueId val="{00000003-A7E3-452A-B671-25B774DCF54A}"/>
            </c:ext>
          </c:extLst>
        </c:ser>
        <c:ser>
          <c:idx val="1"/>
          <c:order val="1"/>
          <c:tx>
            <c:strRef>
              <c:f>Sheet2!$A$5</c:f>
              <c:strCache>
                <c:ptCount val="1"/>
                <c:pt idx="0">
                  <c:v>No. of Beneficiaries</c:v>
                </c:pt>
              </c:strCache>
            </c:strRef>
          </c:tx>
          <c:spPr>
            <a:solidFill>
              <a:srgbClr val="FF0000"/>
            </a:solidFill>
            <a:ln>
              <a:solidFill>
                <a:srgbClr val="FFC000"/>
              </a:solidFill>
            </a:ln>
            <a:effectLst/>
            <a:sp3d>
              <a:contourClr>
                <a:srgbClr val="FFC000"/>
              </a:contourClr>
            </a:sp3d>
          </c:spPr>
          <c:invertIfNegative val="0"/>
          <c:dLbls>
            <c:dLbl>
              <c:idx val="0"/>
              <c:layout>
                <c:manualLayout>
                  <c:x val="-4.4282902288765227E-17"/>
                  <c:y val="-3.7878787878787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E3-452A-B671-25B774DCF54A}"/>
                </c:ext>
              </c:extLst>
            </c:dLbl>
            <c:dLbl>
              <c:idx val="1"/>
              <c:layout>
                <c:manualLayout>
                  <c:x val="3.6231884057971024E-3"/>
                  <c:y val="-4.6296296296296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E3-452A-B671-25B774DCF54A}"/>
                </c:ext>
              </c:extLst>
            </c:dLbl>
            <c:dLbl>
              <c:idx val="5"/>
              <c:layout>
                <c:manualLayout>
                  <c:x val="2.4154589371980671E-3"/>
                  <c:y val="-3.5774410774410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E3-452A-B671-25B774DCF54A}"/>
                </c:ext>
              </c:extLst>
            </c:dLbl>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tx1"/>
                    </a:solidFill>
                    <a:latin typeface="+mn-lt"/>
                    <a:ea typeface="+mn-ea"/>
                    <a:cs typeface="+mn-cs"/>
                  </a:defRPr>
                </a:pPr>
                <a:endParaRPr lang="hi-I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Sheet2!$B$3:$G$3</c:f>
              <c:strCache>
                <c:ptCount val="6"/>
                <c:pt idx="0">
                  <c:v>2006 to 2011  (5 Yrs Avg)</c:v>
                </c:pt>
                <c:pt idx="1">
                  <c:v>2011 to 2016 (5 Yrs Avg)</c:v>
                </c:pt>
                <c:pt idx="2">
                  <c:v>2016-17</c:v>
                </c:pt>
                <c:pt idx="3">
                  <c:v>2017-18</c:v>
                </c:pt>
                <c:pt idx="4">
                  <c:v>2018-19</c:v>
                </c:pt>
                <c:pt idx="5">
                  <c:v>2019-20</c:v>
                </c:pt>
              </c:strCache>
            </c:strRef>
          </c:cat>
          <c:val>
            <c:numRef>
              <c:f>Sheet2!$B$5:$G$5</c:f>
              <c:numCache>
                <c:formatCode>General</c:formatCode>
                <c:ptCount val="6"/>
                <c:pt idx="0">
                  <c:v>69</c:v>
                </c:pt>
                <c:pt idx="1">
                  <c:v>310</c:v>
                </c:pt>
                <c:pt idx="2">
                  <c:v>409</c:v>
                </c:pt>
                <c:pt idx="3">
                  <c:v>451</c:v>
                </c:pt>
                <c:pt idx="4">
                  <c:v>465</c:v>
                </c:pt>
                <c:pt idx="5">
                  <c:v>633</c:v>
                </c:pt>
              </c:numCache>
            </c:numRef>
          </c:val>
          <c:extLst>
            <c:ext xmlns:c16="http://schemas.microsoft.com/office/drawing/2014/chart" uri="{C3380CC4-5D6E-409C-BE32-E72D297353CC}">
              <c16:uniqueId val="{00000007-A7E3-452A-B671-25B774DCF54A}"/>
            </c:ext>
          </c:extLst>
        </c:ser>
        <c:dLbls>
          <c:showLegendKey val="0"/>
          <c:showVal val="1"/>
          <c:showCatName val="0"/>
          <c:showSerName val="0"/>
          <c:showPercent val="0"/>
          <c:showBubbleSize val="0"/>
        </c:dLbls>
        <c:gapWidth val="150"/>
        <c:shape val="box"/>
        <c:axId val="95757056"/>
        <c:axId val="95758976"/>
        <c:axId val="0"/>
      </c:bar3DChart>
      <c:catAx>
        <c:axId val="9575705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sz="2800" baseline="0" dirty="0">
                    <a:solidFill>
                      <a:schemeClr val="tx1"/>
                    </a:solidFill>
                  </a:rPr>
                  <a:t>Period</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hi-I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100" b="1" i="0" u="none" strike="noStrike" kern="1200" baseline="0">
                <a:solidFill>
                  <a:schemeClr val="tx1"/>
                </a:solidFill>
                <a:latin typeface="+mn-lt"/>
                <a:ea typeface="+mn-ea"/>
                <a:cs typeface="+mn-cs"/>
              </a:defRPr>
            </a:pPr>
            <a:endParaRPr lang="hi-IN"/>
          </a:p>
        </c:txPr>
        <c:crossAx val="95758976"/>
        <c:crosses val="autoZero"/>
        <c:auto val="1"/>
        <c:lblAlgn val="ctr"/>
        <c:lblOffset val="100"/>
        <c:noMultiLvlLbl val="0"/>
      </c:catAx>
      <c:valAx>
        <c:axId val="95758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IN" sz="2800" baseline="0" dirty="0">
                    <a:solidFill>
                      <a:schemeClr val="tx1"/>
                    </a:solidFill>
                  </a:rPr>
                  <a:t>No of Persons</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hi-I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hi-IN"/>
          </a:p>
        </c:txPr>
        <c:crossAx val="957570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hi-IN"/>
        </a:p>
      </c:txPr>
    </c:legend>
    <c:plotVisOnly val="1"/>
    <c:dispBlanksAs val="gap"/>
    <c:showDLblsOverMax val="0"/>
  </c:chart>
  <c:spPr>
    <a:gradFill>
      <a:gsLst>
        <a:gs pos="97000">
          <a:srgbClr val="92D050"/>
        </a:gs>
        <a:gs pos="74000">
          <a:schemeClr val="accent1">
            <a:lumMod val="45000"/>
            <a:lumOff val="55000"/>
          </a:schemeClr>
        </a:gs>
        <a:gs pos="74000">
          <a:schemeClr val="accent1">
            <a:lumMod val="45000"/>
            <a:lumOff val="55000"/>
          </a:schemeClr>
        </a:gs>
        <a:gs pos="100000">
          <a:schemeClr val="accent1">
            <a:lumMod val="30000"/>
            <a:lumOff val="70000"/>
          </a:schemeClr>
        </a:gs>
      </a:gsLst>
      <a:path path="shape">
        <a:fillToRect l="50000" t="50000" r="50000" b="50000"/>
      </a:path>
    </a:gradFill>
    <a:ln w="9525" cap="flat" cmpd="sng" algn="ctr">
      <a:solidFill>
        <a:schemeClr val="tx1"/>
      </a:solidFill>
      <a:round/>
    </a:ln>
    <a:effectLst/>
  </c:spPr>
  <c:txPr>
    <a:bodyPr/>
    <a:lstStyle/>
    <a:p>
      <a:pPr>
        <a:defRPr/>
      </a:pPr>
      <a:endParaRPr lang="hi-I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sng" strike="noStrike" kern="1200" spc="0" baseline="0">
                <a:solidFill>
                  <a:srgbClr val="002060"/>
                </a:solidFill>
                <a:latin typeface="+mn-lt"/>
                <a:ea typeface="+mn-ea"/>
                <a:cs typeface="+mn-cs"/>
              </a:defRPr>
            </a:pPr>
            <a:r>
              <a:rPr lang="en-US" sz="3000" u="sng" baseline="0" dirty="0">
                <a:solidFill>
                  <a:srgbClr val="002060"/>
                </a:solidFill>
              </a:rPr>
              <a:t>CLSF Performance 2006 to 2020</a:t>
            </a:r>
          </a:p>
        </c:rich>
      </c:tx>
      <c:overlay val="0"/>
      <c:spPr>
        <a:noFill/>
        <a:ln>
          <a:noFill/>
        </a:ln>
        <a:effectLst/>
      </c:spPr>
      <c:txPr>
        <a:bodyPr rot="0" spcFirstLastPara="1" vertOverflow="ellipsis" vert="horz" wrap="square" anchor="ctr" anchorCtr="1"/>
        <a:lstStyle/>
        <a:p>
          <a:pPr>
            <a:defRPr sz="3000" b="0" i="0" u="sng" strike="noStrike" kern="1200" spc="0" baseline="0">
              <a:solidFill>
                <a:srgbClr val="002060"/>
              </a:solidFill>
              <a:latin typeface="+mn-lt"/>
              <a:ea typeface="+mn-ea"/>
              <a:cs typeface="+mn-cs"/>
            </a:defRPr>
          </a:pPr>
          <a:endParaRPr lang="hi-IN"/>
        </a:p>
      </c:txPr>
    </c:title>
    <c:autoTitleDeleted val="0"/>
    <c:view3D>
      <c:rotX val="15"/>
      <c:rotY val="20"/>
      <c:depthPercent val="100"/>
      <c:rAngAx val="1"/>
    </c:view3D>
    <c:floor>
      <c:thickness val="0"/>
      <c:spPr>
        <a:noFill/>
        <a:ln>
          <a:noFill/>
        </a:ln>
        <a:effectLst/>
        <a:sp3d/>
      </c:spPr>
    </c:floor>
    <c:sideWall>
      <c:thickness val="0"/>
      <c:spPr>
        <a:gradFill>
          <a:gsLst>
            <a:gs pos="97000">
              <a:srgbClr val="FFFF00">
                <a:alpha val="90000"/>
                <a:lumMod val="100000"/>
              </a:srgbClr>
            </a:gs>
            <a:gs pos="74000">
              <a:schemeClr val="accent1">
                <a:lumMod val="45000"/>
                <a:lumOff val="55000"/>
              </a:schemeClr>
            </a:gs>
            <a:gs pos="74000">
              <a:schemeClr val="accent1">
                <a:lumMod val="45000"/>
                <a:lumOff val="55000"/>
              </a:schemeClr>
            </a:gs>
            <a:gs pos="100000">
              <a:schemeClr val="accent1">
                <a:lumMod val="30000"/>
                <a:lumOff val="70000"/>
              </a:schemeClr>
            </a:gs>
          </a:gsLst>
          <a:path path="shape">
            <a:fillToRect l="50000" t="50000" r="50000" b="50000"/>
          </a:path>
        </a:gradFill>
        <a:ln>
          <a:noFill/>
        </a:ln>
        <a:effectLst/>
        <a:sp3d/>
      </c:spPr>
    </c:sideWall>
    <c:backWall>
      <c:thickness val="0"/>
      <c:spPr>
        <a:gradFill>
          <a:gsLst>
            <a:gs pos="97000">
              <a:srgbClr val="FFFF00">
                <a:alpha val="90000"/>
                <a:lumMod val="100000"/>
              </a:srgbClr>
            </a:gs>
            <a:gs pos="74000">
              <a:schemeClr val="accent1">
                <a:lumMod val="45000"/>
                <a:lumOff val="55000"/>
              </a:schemeClr>
            </a:gs>
            <a:gs pos="74000">
              <a:schemeClr val="accent1">
                <a:lumMod val="45000"/>
                <a:lumOff val="55000"/>
              </a:schemeClr>
            </a:gs>
            <a:gs pos="100000">
              <a:schemeClr val="accent1">
                <a:lumMod val="30000"/>
                <a:lumOff val="70000"/>
              </a:schemeClr>
            </a:gs>
          </a:gsLst>
          <a:path path="shape">
            <a:fillToRect l="50000" t="50000" r="50000" b="50000"/>
          </a:path>
        </a:gradFill>
        <a:ln>
          <a:noFill/>
        </a:ln>
        <a:effectLst/>
        <a:sp3d/>
      </c:spPr>
    </c:backWall>
    <c:plotArea>
      <c:layout/>
      <c:bar3DChart>
        <c:barDir val="col"/>
        <c:grouping val="clustered"/>
        <c:varyColors val="0"/>
        <c:ser>
          <c:idx val="0"/>
          <c:order val="0"/>
          <c:tx>
            <c:strRef>
              <c:f>Sheet2!$A$4</c:f>
              <c:strCache>
                <c:ptCount val="1"/>
                <c:pt idx="0">
                  <c:v>No. of Donors</c:v>
                </c:pt>
              </c:strCache>
            </c:strRef>
          </c:tx>
          <c:spPr>
            <a:solidFill>
              <a:srgbClr val="7030A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hi-I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Sheet2!$B$3:$O$3</c:f>
              <c:strCache>
                <c:ptCount val="14"/>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Sheet2!$B$4:$O$4</c:f>
              <c:numCache>
                <c:formatCode>General</c:formatCode>
                <c:ptCount val="14"/>
                <c:pt idx="0">
                  <c:v>7</c:v>
                </c:pt>
                <c:pt idx="1">
                  <c:v>19</c:v>
                </c:pt>
                <c:pt idx="2">
                  <c:v>17</c:v>
                </c:pt>
                <c:pt idx="3">
                  <c:v>25</c:v>
                </c:pt>
                <c:pt idx="4">
                  <c:v>36</c:v>
                </c:pt>
                <c:pt idx="5">
                  <c:v>72</c:v>
                </c:pt>
                <c:pt idx="6">
                  <c:v>75</c:v>
                </c:pt>
                <c:pt idx="7">
                  <c:v>65</c:v>
                </c:pt>
                <c:pt idx="8">
                  <c:v>73</c:v>
                </c:pt>
                <c:pt idx="9">
                  <c:v>60</c:v>
                </c:pt>
                <c:pt idx="10">
                  <c:v>54</c:v>
                </c:pt>
                <c:pt idx="11">
                  <c:v>46</c:v>
                </c:pt>
                <c:pt idx="12">
                  <c:v>46</c:v>
                </c:pt>
                <c:pt idx="13">
                  <c:v>43</c:v>
                </c:pt>
              </c:numCache>
            </c:numRef>
          </c:val>
          <c:extLst>
            <c:ext xmlns:c16="http://schemas.microsoft.com/office/drawing/2014/chart" uri="{C3380CC4-5D6E-409C-BE32-E72D297353CC}">
              <c16:uniqueId val="{00000000-5725-4F55-A9EA-76DD2EDAA0BC}"/>
            </c:ext>
          </c:extLst>
        </c:ser>
        <c:ser>
          <c:idx val="1"/>
          <c:order val="1"/>
          <c:tx>
            <c:strRef>
              <c:f>Sheet2!$A$5</c:f>
              <c:strCache>
                <c:ptCount val="1"/>
                <c:pt idx="0">
                  <c:v>No. of Beneficiaries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hi-I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Sheet2!$B$3:$O$3</c:f>
              <c:strCache>
                <c:ptCount val="14"/>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Sheet2!$B$5:$O$5</c:f>
              <c:numCache>
                <c:formatCode>General</c:formatCode>
                <c:ptCount val="14"/>
                <c:pt idx="0">
                  <c:v>20</c:v>
                </c:pt>
                <c:pt idx="1">
                  <c:v>35</c:v>
                </c:pt>
                <c:pt idx="2">
                  <c:v>57</c:v>
                </c:pt>
                <c:pt idx="3">
                  <c:v>73</c:v>
                </c:pt>
                <c:pt idx="4">
                  <c:v>156</c:v>
                </c:pt>
                <c:pt idx="5">
                  <c:v>221</c:v>
                </c:pt>
                <c:pt idx="6">
                  <c:v>248</c:v>
                </c:pt>
                <c:pt idx="7">
                  <c:v>310</c:v>
                </c:pt>
                <c:pt idx="8">
                  <c:v>394</c:v>
                </c:pt>
                <c:pt idx="9">
                  <c:v>379</c:v>
                </c:pt>
                <c:pt idx="10">
                  <c:v>409</c:v>
                </c:pt>
                <c:pt idx="11">
                  <c:v>451</c:v>
                </c:pt>
                <c:pt idx="12">
                  <c:v>465</c:v>
                </c:pt>
                <c:pt idx="13">
                  <c:v>633</c:v>
                </c:pt>
              </c:numCache>
            </c:numRef>
          </c:val>
          <c:extLst>
            <c:ext xmlns:c16="http://schemas.microsoft.com/office/drawing/2014/chart" uri="{C3380CC4-5D6E-409C-BE32-E72D297353CC}">
              <c16:uniqueId val="{00000001-5725-4F55-A9EA-76DD2EDAA0BC}"/>
            </c:ext>
          </c:extLst>
        </c:ser>
        <c:dLbls>
          <c:showLegendKey val="0"/>
          <c:showVal val="1"/>
          <c:showCatName val="0"/>
          <c:showSerName val="0"/>
          <c:showPercent val="0"/>
          <c:showBubbleSize val="0"/>
        </c:dLbls>
        <c:gapWidth val="150"/>
        <c:shape val="box"/>
        <c:axId val="103263232"/>
        <c:axId val="114563712"/>
        <c:axId val="0"/>
      </c:bar3DChart>
      <c:catAx>
        <c:axId val="10326323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aseline="0" dirty="0">
                    <a:solidFill>
                      <a:schemeClr val="tx1"/>
                    </a:solidFill>
                  </a:rPr>
                  <a:t>Financial Year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hi-I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hi-IN"/>
          </a:p>
        </c:txPr>
        <c:crossAx val="114563712"/>
        <c:crosses val="autoZero"/>
        <c:auto val="1"/>
        <c:lblAlgn val="ctr"/>
        <c:lblOffset val="100"/>
        <c:noMultiLvlLbl val="0"/>
      </c:catAx>
      <c:valAx>
        <c:axId val="114563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IN" sz="2000" baseline="0" dirty="0">
                    <a:solidFill>
                      <a:schemeClr val="tx1"/>
                    </a:solidFill>
                  </a:rPr>
                  <a:t>No of Persons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hi-I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hi-IN"/>
          </a:p>
        </c:txPr>
        <c:crossAx val="1032632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hi-IN"/>
        </a:p>
      </c:txPr>
    </c:legend>
    <c:plotVisOnly val="1"/>
    <c:dispBlanksAs val="gap"/>
    <c:showDLblsOverMax val="0"/>
  </c:chart>
  <c:spPr>
    <a:gradFill>
      <a:gsLst>
        <a:gs pos="97000">
          <a:srgbClr val="92D050"/>
        </a:gs>
        <a:gs pos="74000">
          <a:schemeClr val="accent1">
            <a:lumMod val="45000"/>
            <a:lumOff val="55000"/>
          </a:schemeClr>
        </a:gs>
        <a:gs pos="74000">
          <a:schemeClr val="accent1">
            <a:lumMod val="45000"/>
            <a:lumOff val="55000"/>
          </a:schemeClr>
        </a:gs>
        <a:gs pos="100000">
          <a:schemeClr val="accent1">
            <a:lumMod val="30000"/>
            <a:lumOff val="70000"/>
          </a:schemeClr>
        </a:gs>
      </a:gsLst>
      <a:path path="shape">
        <a:fillToRect l="50000" t="50000" r="50000" b="50000"/>
      </a:path>
    </a:gradFill>
    <a:ln w="9525" cap="flat" cmpd="sng" algn="ctr">
      <a:solidFill>
        <a:schemeClr val="tx1"/>
      </a:solidFill>
      <a:round/>
    </a:ln>
    <a:effectLst/>
  </c:spPr>
  <c:txPr>
    <a:bodyPr/>
    <a:lstStyle/>
    <a:p>
      <a:pPr>
        <a:defRPr/>
      </a:pPr>
      <a:endParaRPr lang="hi-I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000" b="1" i="0" u="sng" strike="noStrike" kern="1200" baseline="0">
                <a:solidFill>
                  <a:schemeClr val="dk1">
                    <a:lumMod val="75000"/>
                    <a:lumOff val="25000"/>
                  </a:schemeClr>
                </a:solidFill>
                <a:latin typeface="+mn-lt"/>
                <a:ea typeface="+mn-ea"/>
                <a:cs typeface="+mn-cs"/>
              </a:defRPr>
            </a:pPr>
            <a:r>
              <a:rPr lang="en-IN" sz="2400" u="sng" baseline="0" dirty="0"/>
              <a:t>CLSF activities and funds deployment 2006 to 2020</a:t>
            </a:r>
          </a:p>
        </c:rich>
      </c:tx>
      <c:layout>
        <c:manualLayout>
          <c:xMode val="edge"/>
          <c:yMode val="edge"/>
          <c:x val="0.21489981914387049"/>
          <c:y val="0"/>
        </c:manualLayout>
      </c:layout>
      <c:overlay val="0"/>
      <c:spPr>
        <a:noFill/>
        <a:ln>
          <a:noFill/>
        </a:ln>
        <a:effectLst/>
      </c:spPr>
      <c:txPr>
        <a:bodyPr rot="0" spcFirstLastPara="1" vertOverflow="ellipsis" vert="horz" wrap="square" anchor="ctr" anchorCtr="1"/>
        <a:lstStyle/>
        <a:p>
          <a:pPr>
            <a:defRPr sz="3000" b="1" i="0" u="sng" strike="noStrike" kern="1200" baseline="0">
              <a:solidFill>
                <a:schemeClr val="dk1">
                  <a:lumMod val="75000"/>
                  <a:lumOff val="25000"/>
                </a:schemeClr>
              </a:solidFill>
              <a:latin typeface="+mn-lt"/>
              <a:ea typeface="+mn-ea"/>
              <a:cs typeface="+mn-cs"/>
            </a:defRPr>
          </a:pPr>
          <a:endParaRPr lang="hi-IN"/>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9511034607790774E-3"/>
          <c:y val="9.9447742392240954E-2"/>
          <c:w val="0.63999896007077772"/>
          <c:h val="0.89446611423866806"/>
        </c:manualLayout>
      </c:layout>
      <c:pie3DChart>
        <c:varyColors val="1"/>
        <c:ser>
          <c:idx val="0"/>
          <c:order val="0"/>
          <c:explosion val="7"/>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9EF-47E2-8CE7-7BE7BB3552B0}"/>
              </c:ext>
            </c:extLst>
          </c:dPt>
          <c:dPt>
            <c:idx val="1"/>
            <c:bubble3D val="0"/>
            <c:spPr>
              <a:solidFill>
                <a:srgbClr val="ED7D3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9EF-47E2-8CE7-7BE7BB3552B0}"/>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9EF-47E2-8CE7-7BE7BB3552B0}"/>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C9EF-47E2-8CE7-7BE7BB3552B0}"/>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C9EF-47E2-8CE7-7BE7BB3552B0}"/>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C9EF-47E2-8CE7-7BE7BB3552B0}"/>
              </c:ext>
            </c:extLst>
          </c:dPt>
          <c:dLbls>
            <c:dLbl>
              <c:idx val="0"/>
              <c:layout>
                <c:manualLayout>
                  <c:x val="6.1168392632156454E-2"/>
                  <c:y val="1.8102939557104097E-2"/>
                </c:manualLayout>
              </c:layout>
              <c:dLblPos val="bestFit"/>
              <c:showLegendKey val="1"/>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9EF-47E2-8CE7-7BE7BB3552B0}"/>
                </c:ext>
              </c:extLst>
            </c:dLbl>
            <c:dLbl>
              <c:idx val="1"/>
              <c:layout>
                <c:manualLayout>
                  <c:x val="-0.20705966835758816"/>
                  <c:y val="-0.3035104587418585"/>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lt1"/>
                        </a:solidFill>
                        <a:latin typeface="+mn-lt"/>
                        <a:ea typeface="+mn-ea"/>
                        <a:cs typeface="+mn-cs"/>
                      </a:defRPr>
                    </a:pPr>
                    <a:fld id="{297AE83D-2AF3-4716-825E-CCAEE26104A1}" type="VALUE">
                      <a:rPr lang="en-US" sz="1800" baseline="0"/>
                      <a:pPr>
                        <a:defRPr sz="1600"/>
                      </a:pPr>
                      <a:t>[VALUE]</a:t>
                    </a:fld>
                    <a:r>
                      <a:rPr lang="en-US" baseline="0" dirty="0"/>
                      <a:t>, </a:t>
                    </a:r>
                    <a:fld id="{CAD9D17F-E3AE-48AF-A491-AFF6CFECE5BE}" type="PERCENTAGE">
                      <a:rPr lang="en-US" sz="1800" baseline="0"/>
                      <a:pPr>
                        <a:defRPr sz="1600"/>
                      </a:pPr>
                      <a:t>[PERCENTAGE]</a:t>
                    </a:fld>
                    <a:endParaRPr lang="en-US"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lt1"/>
                      </a:solidFill>
                      <a:latin typeface="+mn-lt"/>
                      <a:ea typeface="+mn-ea"/>
                      <a:cs typeface="+mn-cs"/>
                    </a:defRPr>
                  </a:pPr>
                  <a:endParaRPr lang="hi-IN"/>
                </a:p>
              </c:txPr>
              <c:dLblPos val="bestFit"/>
              <c:showLegendKey val="1"/>
              <c:showVal val="1"/>
              <c:showCatName val="0"/>
              <c:showSerName val="0"/>
              <c:showPercent val="1"/>
              <c:showBubbleSize val="0"/>
              <c:extLst>
                <c:ext xmlns:c15="http://schemas.microsoft.com/office/drawing/2012/chart" uri="{CE6537A1-D6FC-4f65-9D91-7224C49458BB}">
                  <c15:layout>
                    <c:manualLayout>
                      <c:w val="0.1487167961914887"/>
                      <c:h val="0.13683163431558867"/>
                    </c:manualLayout>
                  </c15:layout>
                  <c15:dlblFieldTable/>
                  <c15:showDataLabelsRange val="0"/>
                </c:ext>
                <c:ext xmlns:c16="http://schemas.microsoft.com/office/drawing/2014/chart" uri="{C3380CC4-5D6E-409C-BE32-E72D297353CC}">
                  <c16:uniqueId val="{00000003-C9EF-47E2-8CE7-7BE7BB3552B0}"/>
                </c:ext>
              </c:extLst>
            </c:dLbl>
            <c:dLbl>
              <c:idx val="2"/>
              <c:layout>
                <c:manualLayout>
                  <c:x val="-3.3030363255742004E-2"/>
                  <c:y val="3.2812779048076064E-2"/>
                </c:manualLayout>
              </c:layout>
              <c:dLblPos val="bestFit"/>
              <c:showLegendKey val="1"/>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9EF-47E2-8CE7-7BE7BB3552B0}"/>
                </c:ext>
              </c:extLst>
            </c:dLbl>
            <c:dLbl>
              <c:idx val="3"/>
              <c:layout>
                <c:manualLayout>
                  <c:x val="-9.1656805541390038E-2"/>
                  <c:y val="-1.1215141798281489E-2"/>
                </c:manualLayout>
              </c:layout>
              <c:dLblPos val="bestFit"/>
              <c:showLegendKey val="1"/>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9EF-47E2-8CE7-7BE7BB3552B0}"/>
                </c:ext>
              </c:extLst>
            </c:dLbl>
            <c:dLbl>
              <c:idx val="4"/>
              <c:layout>
                <c:manualLayout>
                  <c:x val="1.2056614645157407E-2"/>
                  <c:y val="-2.0590812766907721E-2"/>
                </c:manualLayout>
              </c:layout>
              <c:dLblPos val="bestFit"/>
              <c:showLegendKey val="1"/>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9EF-47E2-8CE7-7BE7BB3552B0}"/>
                </c:ext>
              </c:extLst>
            </c:dLbl>
            <c:dLbl>
              <c:idx val="5"/>
              <c:layout>
                <c:manualLayout>
                  <c:x val="3.6634832222016953E-2"/>
                  <c:y val="-2.9855648180658555E-3"/>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lt1"/>
                      </a:solidFill>
                      <a:latin typeface="+mn-lt"/>
                      <a:ea typeface="+mn-ea"/>
                      <a:cs typeface="+mn-cs"/>
                    </a:defRPr>
                  </a:pPr>
                  <a:endParaRPr lang="hi-IN"/>
                </a:p>
              </c:txPr>
              <c:dLblPos val="bestFit"/>
              <c:showLegendKey val="1"/>
              <c:showVal val="1"/>
              <c:showCatName val="0"/>
              <c:showSerName val="0"/>
              <c:showPercent val="1"/>
              <c:showBubbleSize val="0"/>
              <c:extLst>
                <c:ext xmlns:c15="http://schemas.microsoft.com/office/drawing/2012/chart" uri="{CE6537A1-D6FC-4f65-9D91-7224C49458BB}">
                  <c15:layout>
                    <c:manualLayout>
                      <c:w val="0.11753330191422735"/>
                      <c:h val="3.2282767705687269E-2"/>
                    </c:manualLayout>
                  </c15:layout>
                </c:ext>
                <c:ext xmlns:c16="http://schemas.microsoft.com/office/drawing/2014/chart" uri="{C3380CC4-5D6E-409C-BE32-E72D297353CC}">
                  <c16:uniqueId val="{0000000B-C9EF-47E2-8CE7-7BE7BB3552B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hi-IN"/>
              </a:p>
            </c:txPr>
            <c:dLblPos val="ctr"/>
            <c:showLegendKey val="1"/>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Sheet2!$B$14:$G$14</c:f>
              <c:strCache>
                <c:ptCount val="6"/>
                <c:pt idx="0">
                  <c:v>Financial assistance to Poor/Orphans/Physically handicapped/Medical assistance</c:v>
                </c:pt>
                <c:pt idx="1">
                  <c:v>Assistance for education of poor meritorious students</c:v>
                </c:pt>
                <c:pt idx="2">
                  <c:v>Publication of books for social cause</c:v>
                </c:pt>
                <c:pt idx="3">
                  <c:v>Others (Annadanam/Flood relief/Financial Support to Schools)</c:v>
                </c:pt>
                <c:pt idx="4">
                  <c:v>Telugu Bhashasakti Parijnana Poti</c:v>
                </c:pt>
                <c:pt idx="5">
                  <c:v>Administrative expenses</c:v>
                </c:pt>
              </c:strCache>
            </c:strRef>
          </c:cat>
          <c:val>
            <c:numRef>
              <c:f>Sheet2!$B$15:$G$15</c:f>
              <c:numCache>
                <c:formatCode>_ * #,##0_ ;_ * \-#,##0_ ;_ * "-"??_ ;_ @_ </c:formatCode>
                <c:ptCount val="6"/>
                <c:pt idx="0">
                  <c:v>158466</c:v>
                </c:pt>
                <c:pt idx="1">
                  <c:v>2948135</c:v>
                </c:pt>
                <c:pt idx="2">
                  <c:v>184958</c:v>
                </c:pt>
                <c:pt idx="3">
                  <c:v>74010</c:v>
                </c:pt>
                <c:pt idx="4">
                  <c:v>248910</c:v>
                </c:pt>
                <c:pt idx="5">
                  <c:v>265569</c:v>
                </c:pt>
              </c:numCache>
            </c:numRef>
          </c:val>
          <c:extLst>
            <c:ext xmlns:c16="http://schemas.microsoft.com/office/drawing/2014/chart" uri="{C3380CC4-5D6E-409C-BE32-E72D297353CC}">
              <c16:uniqueId val="{0000000C-C9EF-47E2-8CE7-7BE7BB3552B0}"/>
            </c:ext>
          </c:extLst>
        </c:ser>
        <c:dLbls>
          <c:showLegendKey val="0"/>
          <c:showVal val="0"/>
          <c:showCatName val="0"/>
          <c:showSerName val="0"/>
          <c:showPercent val="1"/>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hi-IN"/>
          </a:p>
        </c:txPr>
      </c:legendEntry>
      <c:legendEntry>
        <c:idx val="1"/>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hi-IN"/>
          </a:p>
        </c:txPr>
      </c:legendEntry>
      <c:layout>
        <c:manualLayout>
          <c:xMode val="edge"/>
          <c:yMode val="edge"/>
          <c:x val="0.68845931635363866"/>
          <c:y val="0.14392850490773185"/>
          <c:w val="0.27943099877862876"/>
          <c:h val="0.7286072060576456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hi-IN"/>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i-I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000" b="0" i="0" u="sng" strike="noStrike" kern="1200" spc="0" baseline="0">
                <a:solidFill>
                  <a:schemeClr val="tx1"/>
                </a:solidFill>
                <a:uFillTx/>
                <a:latin typeface="+mn-lt"/>
                <a:ea typeface="+mn-ea"/>
                <a:cs typeface="+mn-cs"/>
              </a:defRPr>
            </a:pPr>
            <a:r>
              <a:rPr lang="en-IN" sz="3000" u="sng" baseline="0" dirty="0">
                <a:solidFill>
                  <a:schemeClr val="tx1"/>
                </a:solidFill>
                <a:uFillTx/>
              </a:rPr>
              <a:t>Telugu Bhashasakti Potilu Prize Money Awarded </a:t>
            </a:r>
          </a:p>
          <a:p>
            <a:pPr>
              <a:defRPr sz="3000" u="sng">
                <a:solidFill>
                  <a:schemeClr val="tx1"/>
                </a:solidFill>
                <a:uFillTx/>
              </a:defRPr>
            </a:pPr>
            <a:r>
              <a:rPr lang="en-IN" sz="3000" u="sng" baseline="0" dirty="0">
                <a:solidFill>
                  <a:schemeClr val="tx1"/>
                </a:solidFill>
                <a:uFillTx/>
              </a:rPr>
              <a:t>2014-2020 </a:t>
            </a:r>
          </a:p>
        </c:rich>
      </c:tx>
      <c:layout>
        <c:manualLayout>
          <c:xMode val="edge"/>
          <c:yMode val="edge"/>
          <c:x val="0.16752261523336653"/>
          <c:y val="1.4930803554600471E-2"/>
        </c:manualLayout>
      </c:layout>
      <c:overlay val="0"/>
      <c:spPr>
        <a:noFill/>
        <a:ln>
          <a:noFill/>
        </a:ln>
        <a:effectLst/>
      </c:spPr>
      <c:txPr>
        <a:bodyPr rot="0" spcFirstLastPara="1" vertOverflow="ellipsis" vert="horz" wrap="square" anchor="ctr" anchorCtr="1"/>
        <a:lstStyle/>
        <a:p>
          <a:pPr>
            <a:defRPr sz="3000" b="0" i="0" u="sng" strike="noStrike" kern="1200" spc="0" baseline="0">
              <a:solidFill>
                <a:schemeClr val="tx1"/>
              </a:solidFill>
              <a:uFillTx/>
              <a:latin typeface="+mn-lt"/>
              <a:ea typeface="+mn-ea"/>
              <a:cs typeface="+mn-cs"/>
            </a:defRPr>
          </a:pPr>
          <a:endParaRPr lang="hi-IN"/>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9951763599199397E-2"/>
          <c:y val="0.1702515105019754"/>
          <c:w val="0.89891041580328779"/>
          <c:h val="0.70525700249147205"/>
        </c:manualLayout>
      </c:layout>
      <c:bar3DChart>
        <c:barDir val="col"/>
        <c:grouping val="clustered"/>
        <c:varyColors val="1"/>
        <c:ser>
          <c:idx val="0"/>
          <c:order val="0"/>
          <c:tx>
            <c:strRef>
              <c:f>Sheet2!$B$19</c:f>
              <c:strCache>
                <c:ptCount val="1"/>
                <c:pt idx="0">
                  <c:v>Assistance for Education of poor meritorious students</c:v>
                </c:pt>
              </c:strCache>
            </c:strRef>
          </c:tx>
          <c:invertIfNegative val="0"/>
          <c:dPt>
            <c:idx val="0"/>
            <c:invertIfNegative val="0"/>
            <c:bubble3D val="0"/>
            <c:spPr>
              <a:solidFill>
                <a:schemeClr val="accent1"/>
              </a:solidFill>
              <a:ln>
                <a:noFill/>
              </a:ln>
              <a:effectLst/>
              <a:sp3d/>
            </c:spPr>
            <c:extLst>
              <c:ext xmlns:c16="http://schemas.microsoft.com/office/drawing/2014/chart" uri="{C3380CC4-5D6E-409C-BE32-E72D297353CC}">
                <c16:uniqueId val="{00000001-2329-475F-B851-E641BA7AB43A}"/>
              </c:ext>
            </c:extLst>
          </c:dPt>
          <c:dPt>
            <c:idx val="1"/>
            <c:invertIfNegative val="0"/>
            <c:bubble3D val="0"/>
            <c:spPr>
              <a:solidFill>
                <a:schemeClr val="accent2"/>
              </a:solidFill>
              <a:ln>
                <a:noFill/>
              </a:ln>
              <a:effectLst/>
              <a:sp3d/>
            </c:spPr>
            <c:extLst>
              <c:ext xmlns:c16="http://schemas.microsoft.com/office/drawing/2014/chart" uri="{C3380CC4-5D6E-409C-BE32-E72D297353CC}">
                <c16:uniqueId val="{00000003-2329-475F-B851-E641BA7AB43A}"/>
              </c:ext>
            </c:extLst>
          </c:dPt>
          <c:dPt>
            <c:idx val="2"/>
            <c:invertIfNegative val="0"/>
            <c:bubble3D val="0"/>
            <c:spPr>
              <a:solidFill>
                <a:schemeClr val="accent3"/>
              </a:solidFill>
              <a:ln>
                <a:noFill/>
              </a:ln>
              <a:effectLst/>
              <a:sp3d/>
            </c:spPr>
            <c:extLst>
              <c:ext xmlns:c16="http://schemas.microsoft.com/office/drawing/2014/chart" uri="{C3380CC4-5D6E-409C-BE32-E72D297353CC}">
                <c16:uniqueId val="{00000005-2329-475F-B851-E641BA7AB43A}"/>
              </c:ext>
            </c:extLst>
          </c:dPt>
          <c:dPt>
            <c:idx val="3"/>
            <c:invertIfNegative val="0"/>
            <c:bubble3D val="0"/>
            <c:spPr>
              <a:solidFill>
                <a:schemeClr val="accent4"/>
              </a:solidFill>
              <a:ln>
                <a:noFill/>
              </a:ln>
              <a:effectLst/>
              <a:sp3d/>
            </c:spPr>
            <c:extLst>
              <c:ext xmlns:c16="http://schemas.microsoft.com/office/drawing/2014/chart" uri="{C3380CC4-5D6E-409C-BE32-E72D297353CC}">
                <c16:uniqueId val="{00000007-2329-475F-B851-E641BA7AB43A}"/>
              </c:ext>
            </c:extLst>
          </c:dPt>
          <c:dPt>
            <c:idx val="4"/>
            <c:invertIfNegative val="0"/>
            <c:bubble3D val="0"/>
            <c:spPr>
              <a:solidFill>
                <a:schemeClr val="accent5"/>
              </a:solidFill>
              <a:ln>
                <a:noFill/>
              </a:ln>
              <a:effectLst/>
              <a:sp3d/>
            </c:spPr>
            <c:extLst>
              <c:ext xmlns:c16="http://schemas.microsoft.com/office/drawing/2014/chart" uri="{C3380CC4-5D6E-409C-BE32-E72D297353CC}">
                <c16:uniqueId val="{00000009-2329-475F-B851-E641BA7AB43A}"/>
              </c:ext>
            </c:extLst>
          </c:dPt>
          <c:dPt>
            <c:idx val="5"/>
            <c:invertIfNegative val="0"/>
            <c:bubble3D val="0"/>
            <c:spPr>
              <a:solidFill>
                <a:srgbClr val="7030A0"/>
              </a:solidFill>
              <a:ln>
                <a:noFill/>
              </a:ln>
              <a:effectLst/>
              <a:sp3d/>
            </c:spPr>
            <c:extLst>
              <c:ext xmlns:c16="http://schemas.microsoft.com/office/drawing/2014/chart" uri="{C3380CC4-5D6E-409C-BE32-E72D297353CC}">
                <c16:uniqueId val="{0000000B-2329-475F-B851-E641BA7AB43A}"/>
              </c:ext>
            </c:extLst>
          </c:dPt>
          <c:dLbls>
            <c:dLbl>
              <c:idx val="0"/>
              <c:layout>
                <c:manualLayout>
                  <c:x val="8.3836090541091531E-3"/>
                  <c:y val="-5.518605405061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29-475F-B851-E641BA7AB43A}"/>
                </c:ext>
              </c:extLst>
            </c:dLbl>
            <c:dLbl>
              <c:idx val="1"/>
              <c:layout>
                <c:manualLayout>
                  <c:x val="9.5812674904104788E-3"/>
                  <c:y val="-6.3725492655762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29-475F-B851-E641BA7AB43A}"/>
                </c:ext>
              </c:extLst>
            </c:dLbl>
            <c:dLbl>
              <c:idx val="2"/>
              <c:layout>
                <c:manualLayout>
                  <c:x val="4.7906337452052411E-3"/>
                  <c:y val="-4.460784485903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29-475F-B851-E641BA7AB43A}"/>
                </c:ext>
              </c:extLst>
            </c:dLbl>
            <c:dLbl>
              <c:idx val="3"/>
              <c:layout>
                <c:manualLayout>
                  <c:x val="1.3174242799314411E-2"/>
                  <c:y val="-5.94344381666883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29-475F-B851-E641BA7AB43A}"/>
                </c:ext>
              </c:extLst>
            </c:dLbl>
            <c:dLbl>
              <c:idx val="4"/>
              <c:layout>
                <c:manualLayout>
                  <c:x val="7.1859506178077728E-3"/>
                  <c:y val="-4.3155847829762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329-475F-B851-E641BA7AB43A}"/>
                </c:ext>
              </c:extLst>
            </c:dLbl>
            <c:dLbl>
              <c:idx val="5"/>
              <c:layout>
                <c:manualLayout>
                  <c:x val="1.0861630371486301E-2"/>
                  <c:y val="-4.7776242026150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329-475F-B851-E641BA7AB43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hi-I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Sheet2!$C$18:$H$18</c:f>
              <c:strCache>
                <c:ptCount val="6"/>
                <c:pt idx="0">
                  <c:v>2014-15</c:v>
                </c:pt>
                <c:pt idx="1">
                  <c:v>2015-16</c:v>
                </c:pt>
                <c:pt idx="2">
                  <c:v>2016-17</c:v>
                </c:pt>
                <c:pt idx="3">
                  <c:v>2017-18</c:v>
                </c:pt>
                <c:pt idx="4">
                  <c:v>2018-19</c:v>
                </c:pt>
                <c:pt idx="5">
                  <c:v>2019-20</c:v>
                </c:pt>
              </c:strCache>
            </c:strRef>
          </c:cat>
          <c:val>
            <c:numRef>
              <c:f>Sheet2!$C$19:$H$19</c:f>
              <c:numCache>
                <c:formatCode>_ * #,##0_ ;_ * \-#,##0_ ;_ * "-"??_ ;_ @_ </c:formatCode>
                <c:ptCount val="6"/>
                <c:pt idx="0">
                  <c:v>52255</c:v>
                </c:pt>
                <c:pt idx="1">
                  <c:v>51250</c:v>
                </c:pt>
                <c:pt idx="2">
                  <c:v>52370</c:v>
                </c:pt>
                <c:pt idx="3">
                  <c:v>53540</c:v>
                </c:pt>
                <c:pt idx="4">
                  <c:v>65150</c:v>
                </c:pt>
                <c:pt idx="5">
                  <c:v>70360</c:v>
                </c:pt>
              </c:numCache>
            </c:numRef>
          </c:val>
          <c:extLst>
            <c:ext xmlns:c16="http://schemas.microsoft.com/office/drawing/2014/chart" uri="{C3380CC4-5D6E-409C-BE32-E72D297353CC}">
              <c16:uniqueId val="{0000000C-2329-475F-B851-E641BA7AB43A}"/>
            </c:ext>
          </c:extLst>
        </c:ser>
        <c:dLbls>
          <c:showLegendKey val="0"/>
          <c:showVal val="0"/>
          <c:showCatName val="0"/>
          <c:showSerName val="0"/>
          <c:showPercent val="0"/>
          <c:showBubbleSize val="0"/>
        </c:dLbls>
        <c:gapWidth val="150"/>
        <c:shape val="box"/>
        <c:axId val="145820288"/>
        <c:axId val="145834752"/>
        <c:axId val="0"/>
      </c:bar3DChart>
      <c:catAx>
        <c:axId val="14582028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IN" sz="1800" baseline="0" dirty="0">
                    <a:solidFill>
                      <a:schemeClr val="tx1"/>
                    </a:solidFill>
                  </a:rPr>
                  <a:t>Financial Year</a:t>
                </a:r>
              </a:p>
            </c:rich>
          </c:tx>
          <c:layout>
            <c:manualLayout>
              <c:xMode val="edge"/>
              <c:yMode val="edge"/>
              <c:x val="0.44678280181346242"/>
              <c:y val="0.948016541197132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hi-I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hi-IN"/>
          </a:p>
        </c:txPr>
        <c:crossAx val="145834752"/>
        <c:crosses val="autoZero"/>
        <c:auto val="1"/>
        <c:lblAlgn val="ctr"/>
        <c:lblOffset val="100"/>
        <c:noMultiLvlLbl val="0"/>
      </c:catAx>
      <c:valAx>
        <c:axId val="14583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IN" sz="1800" baseline="0" dirty="0">
                    <a:solidFill>
                      <a:schemeClr val="tx1"/>
                    </a:solidFill>
                  </a:rPr>
                  <a:t>Rupees</a:t>
                </a:r>
              </a:p>
            </c:rich>
          </c:tx>
          <c:layout>
            <c:manualLayout>
              <c:xMode val="edge"/>
              <c:yMode val="edge"/>
              <c:x val="9.9019004576092592E-5"/>
              <c:y val="0.50314534205287564"/>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hi-IN"/>
            </a:p>
          </c:txPr>
        </c:title>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hi-IN"/>
          </a:p>
        </c:txPr>
        <c:crossAx val="145820288"/>
        <c:crosses val="autoZero"/>
        <c:crossBetween val="between"/>
      </c:valAx>
      <c:spPr>
        <a:noFill/>
        <a:ln>
          <a:noFill/>
        </a:ln>
        <a:effectLst/>
      </c:spPr>
    </c:plotArea>
    <c:plotVisOnly val="1"/>
    <c:dispBlanksAs val="gap"/>
    <c:showDLblsOverMax val="0"/>
  </c:chart>
  <c:spPr>
    <a:noFill/>
    <a:ln>
      <a:solidFill>
        <a:sysClr val="windowText" lastClr="000000"/>
      </a:solidFill>
    </a:ln>
    <a:effectLst>
      <a:outerShdw blurRad="50800" dist="38100" dir="5400000" algn="t" rotWithShape="0">
        <a:srgbClr val="FFFF00">
          <a:alpha val="40000"/>
        </a:srgbClr>
      </a:outerShdw>
    </a:effectLst>
  </c:spPr>
  <c:txPr>
    <a:bodyPr/>
    <a:lstStyle/>
    <a:p>
      <a:pPr>
        <a:defRPr/>
      </a:pPr>
      <a:endParaRPr lang="hi-I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42E5B0-C1A7-4BB0-B152-85A31A40F4B3}"/>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pPr>
              <a:defRPr/>
            </a:pPr>
            <a:endParaRPr lang="en-IN"/>
          </a:p>
        </p:txBody>
      </p:sp>
      <p:sp>
        <p:nvSpPr>
          <p:cNvPr id="3" name="Date Placeholder 2">
            <a:extLst>
              <a:ext uri="{FF2B5EF4-FFF2-40B4-BE49-F238E27FC236}">
                <a16:creationId xmlns:a16="http://schemas.microsoft.com/office/drawing/2014/main" id="{36FDE740-2A08-467F-B218-1318D33EA2E0}"/>
              </a:ext>
            </a:extLst>
          </p:cNvPr>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pPr>
              <a:defRPr/>
            </a:pPr>
            <a:fld id="{6B4DBBDA-C7C8-4DF6-BB59-859282A1527F}" type="datetimeFigureOut">
              <a:rPr lang="en-IN"/>
              <a:pPr>
                <a:defRPr/>
              </a:pPr>
              <a:t>29-11-2020</a:t>
            </a:fld>
            <a:endParaRPr lang="en-IN"/>
          </a:p>
        </p:txBody>
      </p:sp>
      <p:sp>
        <p:nvSpPr>
          <p:cNvPr id="4" name="Slide Image Placeholder 3">
            <a:extLst>
              <a:ext uri="{FF2B5EF4-FFF2-40B4-BE49-F238E27FC236}">
                <a16:creationId xmlns:a16="http://schemas.microsoft.com/office/drawing/2014/main" id="{0787BCEA-4B9F-4CFD-A3DE-80F5483E9DDD}"/>
              </a:ext>
            </a:extLst>
          </p:cNvPr>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a:extLst>
              <a:ext uri="{FF2B5EF4-FFF2-40B4-BE49-F238E27FC236}">
                <a16:creationId xmlns:a16="http://schemas.microsoft.com/office/drawing/2014/main" id="{1F76F541-9FCC-4A56-A11B-932E44B0DE4B}"/>
              </a:ext>
            </a:extLst>
          </p:cNvPr>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a:extLst>
              <a:ext uri="{FF2B5EF4-FFF2-40B4-BE49-F238E27FC236}">
                <a16:creationId xmlns:a16="http://schemas.microsoft.com/office/drawing/2014/main" id="{53E61B7F-A9A5-48B9-90A8-B54521C6D541}"/>
              </a:ext>
            </a:extLst>
          </p:cNvPr>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pPr>
              <a:defRPr/>
            </a:pPr>
            <a:endParaRPr lang="en-IN"/>
          </a:p>
        </p:txBody>
      </p:sp>
      <p:sp>
        <p:nvSpPr>
          <p:cNvPr id="7" name="Slide Number Placeholder 6">
            <a:extLst>
              <a:ext uri="{FF2B5EF4-FFF2-40B4-BE49-F238E27FC236}">
                <a16:creationId xmlns:a16="http://schemas.microsoft.com/office/drawing/2014/main" id="{798704CD-2926-4BE4-AB27-195A9DF245C4}"/>
              </a:ext>
            </a:extLst>
          </p:cNvPr>
          <p:cNvSpPr>
            <a:spLocks noGrp="1"/>
          </p:cNvSpPr>
          <p:nvPr>
            <p:ph type="sldNum" sz="quarter" idx="5"/>
          </p:nvPr>
        </p:nvSpPr>
        <p:spPr>
          <a:xfrm>
            <a:off x="4021138" y="9721850"/>
            <a:ext cx="3076575" cy="5127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FAC2885-9B50-4595-8CD8-5D6D18197DDE}" type="slidenum">
              <a:rPr lang="en-IN" altLang="en-US"/>
              <a:pPr/>
              <a:t>‹#›</a:t>
            </a:fld>
            <a:endParaRPr lang="en-I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5E70D80-3C04-4EA8-8BFE-9447518AF33F}" type="slidenum">
              <a:rPr lang="en-US" altLang="en-US" smtClean="0"/>
              <a:pPr/>
              <a:t>‹#›</a:t>
            </a:fld>
            <a:endParaRPr lang="en-US" altLang="en-US"/>
          </a:p>
        </p:txBody>
      </p:sp>
    </p:spTree>
    <p:extLst>
      <p:ext uri="{BB962C8B-B14F-4D97-AF65-F5344CB8AC3E}">
        <p14:creationId xmlns:p14="http://schemas.microsoft.com/office/powerpoint/2010/main" val="425414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B8230CD0-6919-4D41-BB0E-26D2D4BBCCF8}" type="slidenum">
              <a:rPr lang="en-US" altLang="en-US" smtClean="0"/>
              <a:pPr/>
              <a:t>‹#›</a:t>
            </a:fld>
            <a:endParaRPr lang="en-US" altLang="en-US"/>
          </a:p>
        </p:txBody>
      </p:sp>
    </p:spTree>
    <p:extLst>
      <p:ext uri="{BB962C8B-B14F-4D97-AF65-F5344CB8AC3E}">
        <p14:creationId xmlns:p14="http://schemas.microsoft.com/office/powerpoint/2010/main" val="98069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0E9AE48-8BBA-4888-A74D-2D23B265DAD0}" type="slidenum">
              <a:rPr lang="en-US" altLang="en-US" smtClean="0"/>
              <a:pPr/>
              <a:t>‹#›</a:t>
            </a:fld>
            <a:endParaRPr lang="en-US" altLang="en-US"/>
          </a:p>
        </p:txBody>
      </p:sp>
    </p:spTree>
    <p:extLst>
      <p:ext uri="{BB962C8B-B14F-4D97-AF65-F5344CB8AC3E}">
        <p14:creationId xmlns:p14="http://schemas.microsoft.com/office/powerpoint/2010/main" val="3085261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Online Image Placeholder 3"/>
          <p:cNvSpPr>
            <a:spLocks noGrp="1"/>
          </p:cNvSpPr>
          <p:nvPr>
            <p:ph type="clipArt" sz="half" idx="2"/>
          </p:nvPr>
        </p:nvSpPr>
        <p:spPr>
          <a:xfrm>
            <a:off x="6860117" y="2017713"/>
            <a:ext cx="5080000" cy="4114800"/>
          </a:xfrm>
        </p:spPr>
        <p:txBody>
          <a:bodyPr/>
          <a:lstStyle/>
          <a:p>
            <a:pPr lvl="0"/>
            <a:endParaRPr lang="en-IN" noProof="0"/>
          </a:p>
        </p:txBody>
      </p:sp>
      <p:sp>
        <p:nvSpPr>
          <p:cNvPr id="5" name="Rectangle 11">
            <a:extLst>
              <a:ext uri="{FF2B5EF4-FFF2-40B4-BE49-F238E27FC236}">
                <a16:creationId xmlns:a16="http://schemas.microsoft.com/office/drawing/2014/main" id="{9AD80A2E-25EB-4BC8-AF4C-675DAEFF87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16F38E09-268F-45C3-A540-E4EDFF1627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ED4BA823-56BC-47CA-8CFE-9A68C6941702}"/>
              </a:ext>
            </a:extLst>
          </p:cNvPr>
          <p:cNvSpPr>
            <a:spLocks noGrp="1" noChangeArrowheads="1"/>
          </p:cNvSpPr>
          <p:nvPr>
            <p:ph type="sldNum" sz="quarter" idx="12"/>
          </p:nvPr>
        </p:nvSpPr>
        <p:spPr>
          <a:ln/>
        </p:spPr>
        <p:txBody>
          <a:bodyPr/>
          <a:lstStyle>
            <a:lvl1pPr>
              <a:defRPr/>
            </a:lvl1pPr>
          </a:lstStyle>
          <a:p>
            <a:fld id="{32700094-284A-4950-AAC0-6B996B2ADAD7}" type="slidenum">
              <a:rPr lang="en-US" altLang="en-US"/>
              <a:pPr/>
              <a:t>‹#›</a:t>
            </a:fld>
            <a:endParaRPr lang="en-US" altLang="en-US"/>
          </a:p>
        </p:txBody>
      </p:sp>
    </p:spTree>
    <p:extLst>
      <p:ext uri="{BB962C8B-B14F-4D97-AF65-F5344CB8AC3E}">
        <p14:creationId xmlns:p14="http://schemas.microsoft.com/office/powerpoint/2010/main" val="3448043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CC0FB0-92DE-43C8-B973-CA1BDDB1B550}" type="datetimeFigureOut">
              <a:rPr lang="en-IN" smtClean="0"/>
              <a:pPr/>
              <a:t>29-11-2020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190FD5F-CB60-496B-8063-9D5BD6775921}" type="slidenum">
              <a:rPr lang="en-IN" smtClean="0"/>
              <a:pPr/>
              <a:t>‹#›</a:t>
            </a:fld>
            <a:endParaRPr lang="en-IN" dirty="0"/>
          </a:p>
        </p:txBody>
      </p:sp>
    </p:spTree>
    <p:extLst>
      <p:ext uri="{BB962C8B-B14F-4D97-AF65-F5344CB8AC3E}">
        <p14:creationId xmlns:p14="http://schemas.microsoft.com/office/powerpoint/2010/main" val="3171131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CC0FB0-92DE-43C8-B973-CA1BDDB1B550}" type="datetimeFigureOut">
              <a:rPr lang="en-IN" smtClean="0"/>
              <a:pPr/>
              <a:t>29-11-2020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190FD5F-CB60-496B-8063-9D5BD6775921}" type="slidenum">
              <a:rPr lang="en-IN" smtClean="0"/>
              <a:pPr/>
              <a:t>‹#›</a:t>
            </a:fld>
            <a:endParaRPr lang="en-IN" dirty="0"/>
          </a:p>
        </p:txBody>
      </p:sp>
    </p:spTree>
    <p:extLst>
      <p:ext uri="{BB962C8B-B14F-4D97-AF65-F5344CB8AC3E}">
        <p14:creationId xmlns:p14="http://schemas.microsoft.com/office/powerpoint/2010/main" val="2934875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CC0FB0-92DE-43C8-B973-CA1BDDB1B550}" type="datetimeFigureOut">
              <a:rPr lang="en-IN" smtClean="0"/>
              <a:pPr/>
              <a:t>29-11-2020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190FD5F-CB60-496B-8063-9D5BD6775921}" type="slidenum">
              <a:rPr lang="en-IN" smtClean="0"/>
              <a:pPr/>
              <a:t>‹#›</a:t>
            </a:fld>
            <a:endParaRPr lang="en-IN" dirty="0"/>
          </a:p>
        </p:txBody>
      </p:sp>
    </p:spTree>
    <p:extLst>
      <p:ext uri="{BB962C8B-B14F-4D97-AF65-F5344CB8AC3E}">
        <p14:creationId xmlns:p14="http://schemas.microsoft.com/office/powerpoint/2010/main" val="4034398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CC0FB0-92DE-43C8-B973-CA1BDDB1B550}" type="datetimeFigureOut">
              <a:rPr lang="en-IN" smtClean="0"/>
              <a:pPr/>
              <a:t>29-11-2020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2190FD5F-CB60-496B-8063-9D5BD6775921}" type="slidenum">
              <a:rPr lang="en-IN" smtClean="0"/>
              <a:pPr/>
              <a:t>‹#›</a:t>
            </a:fld>
            <a:endParaRPr lang="en-IN" dirty="0"/>
          </a:p>
        </p:txBody>
      </p:sp>
    </p:spTree>
    <p:extLst>
      <p:ext uri="{BB962C8B-B14F-4D97-AF65-F5344CB8AC3E}">
        <p14:creationId xmlns:p14="http://schemas.microsoft.com/office/powerpoint/2010/main" val="3956074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CC0FB0-92DE-43C8-B973-CA1BDDB1B550}" type="datetimeFigureOut">
              <a:rPr lang="en-IN" smtClean="0"/>
              <a:pPr/>
              <a:t>29-11-2020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2190FD5F-CB60-496B-8063-9D5BD6775921}" type="slidenum">
              <a:rPr lang="en-IN" smtClean="0"/>
              <a:pPr/>
              <a:t>‹#›</a:t>
            </a:fld>
            <a:endParaRPr lang="en-IN" dirty="0"/>
          </a:p>
        </p:txBody>
      </p:sp>
    </p:spTree>
    <p:extLst>
      <p:ext uri="{BB962C8B-B14F-4D97-AF65-F5344CB8AC3E}">
        <p14:creationId xmlns:p14="http://schemas.microsoft.com/office/powerpoint/2010/main" val="1367282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CC0FB0-92DE-43C8-B973-CA1BDDB1B550}" type="datetimeFigureOut">
              <a:rPr lang="en-IN" smtClean="0"/>
              <a:pPr/>
              <a:t>29-11-2020</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2190FD5F-CB60-496B-8063-9D5BD6775921}" type="slidenum">
              <a:rPr lang="en-IN" smtClean="0"/>
              <a:pPr/>
              <a:t>‹#›</a:t>
            </a:fld>
            <a:endParaRPr lang="en-IN" dirty="0"/>
          </a:p>
        </p:txBody>
      </p:sp>
    </p:spTree>
    <p:extLst>
      <p:ext uri="{BB962C8B-B14F-4D97-AF65-F5344CB8AC3E}">
        <p14:creationId xmlns:p14="http://schemas.microsoft.com/office/powerpoint/2010/main" val="3490755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C0FB0-92DE-43C8-B973-CA1BDDB1B550}" type="datetimeFigureOut">
              <a:rPr lang="en-IN" smtClean="0"/>
              <a:pPr/>
              <a:t>29-11-2020</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2190FD5F-CB60-496B-8063-9D5BD6775921}" type="slidenum">
              <a:rPr lang="en-IN" smtClean="0"/>
              <a:pPr/>
              <a:t>‹#›</a:t>
            </a:fld>
            <a:endParaRPr lang="en-IN" dirty="0"/>
          </a:p>
        </p:txBody>
      </p:sp>
    </p:spTree>
    <p:extLst>
      <p:ext uri="{BB962C8B-B14F-4D97-AF65-F5344CB8AC3E}">
        <p14:creationId xmlns:p14="http://schemas.microsoft.com/office/powerpoint/2010/main" val="129079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3BE5A71-0A67-4F73-A917-7DBE4651F16C}" type="slidenum">
              <a:rPr lang="en-US" altLang="en-US" smtClean="0"/>
              <a:pPr/>
              <a:t>‹#›</a:t>
            </a:fld>
            <a:endParaRPr lang="en-US" altLang="en-US"/>
          </a:p>
        </p:txBody>
      </p:sp>
    </p:spTree>
    <p:extLst>
      <p:ext uri="{BB962C8B-B14F-4D97-AF65-F5344CB8AC3E}">
        <p14:creationId xmlns:p14="http://schemas.microsoft.com/office/powerpoint/2010/main" val="1838643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CC0FB0-92DE-43C8-B973-CA1BDDB1B550}" type="datetimeFigureOut">
              <a:rPr lang="en-IN" smtClean="0"/>
              <a:pPr/>
              <a:t>29-11-2020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2190FD5F-CB60-496B-8063-9D5BD6775921}" type="slidenum">
              <a:rPr lang="en-IN" smtClean="0"/>
              <a:pPr/>
              <a:t>‹#›</a:t>
            </a:fld>
            <a:endParaRPr lang="en-IN" dirty="0"/>
          </a:p>
        </p:txBody>
      </p:sp>
    </p:spTree>
    <p:extLst>
      <p:ext uri="{BB962C8B-B14F-4D97-AF65-F5344CB8AC3E}">
        <p14:creationId xmlns:p14="http://schemas.microsoft.com/office/powerpoint/2010/main" val="242032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CC0FB0-92DE-43C8-B973-CA1BDDB1B550}" type="datetimeFigureOut">
              <a:rPr lang="en-IN" smtClean="0"/>
              <a:pPr/>
              <a:t>29-11-2020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2190FD5F-CB60-496B-8063-9D5BD6775921}" type="slidenum">
              <a:rPr lang="en-IN" smtClean="0"/>
              <a:pPr/>
              <a:t>‹#›</a:t>
            </a:fld>
            <a:endParaRPr lang="en-IN" dirty="0"/>
          </a:p>
        </p:txBody>
      </p:sp>
    </p:spTree>
    <p:extLst>
      <p:ext uri="{BB962C8B-B14F-4D97-AF65-F5344CB8AC3E}">
        <p14:creationId xmlns:p14="http://schemas.microsoft.com/office/powerpoint/2010/main" val="1377385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CC0FB0-92DE-43C8-B973-CA1BDDB1B550}" type="datetimeFigureOut">
              <a:rPr lang="en-IN" smtClean="0"/>
              <a:pPr/>
              <a:t>29-11-2020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190FD5F-CB60-496B-8063-9D5BD6775921}" type="slidenum">
              <a:rPr lang="en-IN" smtClean="0"/>
              <a:pPr/>
              <a:t>‹#›</a:t>
            </a:fld>
            <a:endParaRPr lang="en-IN" dirty="0"/>
          </a:p>
        </p:txBody>
      </p:sp>
    </p:spTree>
    <p:extLst>
      <p:ext uri="{BB962C8B-B14F-4D97-AF65-F5344CB8AC3E}">
        <p14:creationId xmlns:p14="http://schemas.microsoft.com/office/powerpoint/2010/main" val="1110411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CC0FB0-92DE-43C8-B973-CA1BDDB1B550}" type="datetimeFigureOut">
              <a:rPr lang="en-IN" smtClean="0"/>
              <a:pPr/>
              <a:t>29-11-2020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190FD5F-CB60-496B-8063-9D5BD6775921}" type="slidenum">
              <a:rPr lang="en-IN" smtClean="0"/>
              <a:pPr/>
              <a:t>‹#›</a:t>
            </a:fld>
            <a:endParaRPr lang="en-IN" dirty="0"/>
          </a:p>
        </p:txBody>
      </p:sp>
    </p:spTree>
    <p:extLst>
      <p:ext uri="{BB962C8B-B14F-4D97-AF65-F5344CB8AC3E}">
        <p14:creationId xmlns:p14="http://schemas.microsoft.com/office/powerpoint/2010/main" val="302828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0681C14-72CD-4465-9EF7-731DD1E2C375}" type="slidenum">
              <a:rPr lang="en-US" altLang="en-US" smtClean="0"/>
              <a:pPr/>
              <a:t>‹#›</a:t>
            </a:fld>
            <a:endParaRPr lang="en-US" altLang="en-US"/>
          </a:p>
        </p:txBody>
      </p:sp>
    </p:spTree>
    <p:extLst>
      <p:ext uri="{BB962C8B-B14F-4D97-AF65-F5344CB8AC3E}">
        <p14:creationId xmlns:p14="http://schemas.microsoft.com/office/powerpoint/2010/main" val="340632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EB097A6B-A8B2-4BAE-A84F-9FF579DE0801}" type="slidenum">
              <a:rPr lang="en-US" altLang="en-US" smtClean="0"/>
              <a:pPr/>
              <a:t>‹#›</a:t>
            </a:fld>
            <a:endParaRPr lang="en-US" altLang="en-US"/>
          </a:p>
        </p:txBody>
      </p:sp>
    </p:spTree>
    <p:extLst>
      <p:ext uri="{BB962C8B-B14F-4D97-AF65-F5344CB8AC3E}">
        <p14:creationId xmlns:p14="http://schemas.microsoft.com/office/powerpoint/2010/main" val="248303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87F5839D-DB52-4FC6-9BD0-CD0D6667D23F}" type="slidenum">
              <a:rPr lang="en-US" altLang="en-US" smtClean="0"/>
              <a:pPr/>
              <a:t>‹#›</a:t>
            </a:fld>
            <a:endParaRPr lang="en-US" altLang="en-US"/>
          </a:p>
        </p:txBody>
      </p:sp>
    </p:spTree>
    <p:extLst>
      <p:ext uri="{BB962C8B-B14F-4D97-AF65-F5344CB8AC3E}">
        <p14:creationId xmlns:p14="http://schemas.microsoft.com/office/powerpoint/2010/main" val="104547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047FD11F-514B-43AC-9832-081D1383C9DD}" type="slidenum">
              <a:rPr lang="en-US" altLang="en-US" smtClean="0"/>
              <a:pPr/>
              <a:t>‹#›</a:t>
            </a:fld>
            <a:endParaRPr lang="en-US" altLang="en-US"/>
          </a:p>
        </p:txBody>
      </p:sp>
    </p:spTree>
    <p:extLst>
      <p:ext uri="{BB962C8B-B14F-4D97-AF65-F5344CB8AC3E}">
        <p14:creationId xmlns:p14="http://schemas.microsoft.com/office/powerpoint/2010/main" val="70888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6DEABB1F-729F-4BEC-8D39-C53442335E3E}" type="slidenum">
              <a:rPr lang="en-US" altLang="en-US" smtClean="0"/>
              <a:pPr/>
              <a:t>‹#›</a:t>
            </a:fld>
            <a:endParaRPr lang="en-US" altLang="en-US"/>
          </a:p>
        </p:txBody>
      </p:sp>
    </p:spTree>
    <p:extLst>
      <p:ext uri="{BB962C8B-B14F-4D97-AF65-F5344CB8AC3E}">
        <p14:creationId xmlns:p14="http://schemas.microsoft.com/office/powerpoint/2010/main" val="168201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009FB919-7F10-48BF-85A8-2C19B30B1F1B}" type="slidenum">
              <a:rPr lang="en-US" altLang="en-US" smtClean="0"/>
              <a:pPr/>
              <a:t>‹#›</a:t>
            </a:fld>
            <a:endParaRPr lang="en-US" altLang="en-US"/>
          </a:p>
        </p:txBody>
      </p:sp>
    </p:spTree>
    <p:extLst>
      <p:ext uri="{BB962C8B-B14F-4D97-AF65-F5344CB8AC3E}">
        <p14:creationId xmlns:p14="http://schemas.microsoft.com/office/powerpoint/2010/main" val="130419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FAD38C48-973D-48CF-BBD7-5BFC76B9C1C2}" type="slidenum">
              <a:rPr lang="en-US" altLang="en-US" smtClean="0"/>
              <a:pPr/>
              <a:t>‹#›</a:t>
            </a:fld>
            <a:endParaRPr lang="en-US" altLang="en-US"/>
          </a:p>
        </p:txBody>
      </p:sp>
    </p:spTree>
    <p:extLst>
      <p:ext uri="{BB962C8B-B14F-4D97-AF65-F5344CB8AC3E}">
        <p14:creationId xmlns:p14="http://schemas.microsoft.com/office/powerpoint/2010/main" val="185082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03A30-186E-4529-8102-AE3879BAB4B2}" type="slidenum">
              <a:rPr lang="en-US" altLang="en-US" smtClean="0"/>
              <a:pPr/>
              <a:t>‹#›</a:t>
            </a:fld>
            <a:endParaRPr lang="en-US" altLang="en-US"/>
          </a:p>
        </p:txBody>
      </p:sp>
    </p:spTree>
    <p:extLst>
      <p:ext uri="{BB962C8B-B14F-4D97-AF65-F5344CB8AC3E}">
        <p14:creationId xmlns:p14="http://schemas.microsoft.com/office/powerpoint/2010/main" val="2900443005"/>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641A8AB-5CB4-4072-8333-C83E9D05EA06}" type="datetimeFigureOut">
              <a:rPr lang="en-IN" smtClean="0"/>
              <a:pPr>
                <a:defRPr/>
              </a:pPr>
              <a:t>29-11-2020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7873B-3097-42D3-BCD1-B15648C826C7}" type="slidenum">
              <a:rPr lang="en-IN" altLang="en-US" smtClean="0"/>
              <a:pPr/>
              <a:t>‹#›</a:t>
            </a:fld>
            <a:endParaRPr lang="en-IN" altLang="en-US"/>
          </a:p>
        </p:txBody>
      </p:sp>
    </p:spTree>
    <p:extLst>
      <p:ext uri="{BB962C8B-B14F-4D97-AF65-F5344CB8AC3E}">
        <p14:creationId xmlns:p14="http://schemas.microsoft.com/office/powerpoint/2010/main" val="3741688271"/>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mailto:chavali65@hotmail.com" TargetMode="External"/><Relationship Id="rId2" Type="http://schemas.openxmlformats.org/officeDocument/2006/relationships/hyperlink" Target="mailto:crrmurthy@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ACE3AB3-1035-40D1-AFBB-6493F86B3F02}"/>
              </a:ext>
            </a:extLst>
          </p:cNvPr>
          <p:cNvSpPr>
            <a:spLocks noGrp="1" noChangeArrowheads="1"/>
          </p:cNvSpPr>
          <p:nvPr>
            <p:ph type="ctrTitle"/>
          </p:nvPr>
        </p:nvSpPr>
        <p:spPr>
          <a:xfrm>
            <a:off x="2590800" y="1447800"/>
            <a:ext cx="7543800" cy="1676400"/>
          </a:xfrm>
        </p:spPr>
        <p:txBody>
          <a:bodyPr/>
          <a:lstStyle/>
          <a:p>
            <a:pPr algn="ctr" eaLnBrk="1" hangingPunct="1"/>
            <a:r>
              <a:rPr lang="en-US" altLang="en-US" sz="4000" b="1">
                <a:solidFill>
                  <a:srgbClr val="0000CC"/>
                </a:solidFill>
              </a:rPr>
              <a:t>CLS Foundation</a:t>
            </a:r>
          </a:p>
        </p:txBody>
      </p:sp>
      <p:sp>
        <p:nvSpPr>
          <p:cNvPr id="53251" name="Rectangle 3">
            <a:extLst>
              <a:ext uri="{FF2B5EF4-FFF2-40B4-BE49-F238E27FC236}">
                <a16:creationId xmlns:a16="http://schemas.microsoft.com/office/drawing/2014/main" id="{925A3784-63F9-4916-9D20-ADDAD33F3281}"/>
              </a:ext>
            </a:extLst>
          </p:cNvPr>
          <p:cNvSpPr>
            <a:spLocks noGrp="1" noChangeArrowheads="1"/>
          </p:cNvSpPr>
          <p:nvPr>
            <p:ph type="subTitle" idx="1"/>
          </p:nvPr>
        </p:nvSpPr>
        <p:spPr/>
        <p:txBody>
          <a:bodyPr>
            <a:normAutofit lnSpcReduction="10000"/>
          </a:bodyPr>
          <a:lstStyle/>
          <a:p>
            <a:pPr eaLnBrk="1" hangingPunct="1"/>
            <a:r>
              <a:rPr lang="en-US" altLang="en-US" sz="2400"/>
              <a:t>Registered: 371/2006</a:t>
            </a:r>
          </a:p>
          <a:p>
            <a:pPr eaLnBrk="1" hangingPunct="1"/>
            <a:r>
              <a:rPr lang="en-US" altLang="en-US" sz="2400"/>
              <a:t>Income Tax Approval : </a:t>
            </a:r>
            <a:r>
              <a:rPr lang="en-US" altLang="en-US" sz="2000"/>
              <a:t>DIT(E)/HYD/12A &amp; 80G/</a:t>
            </a:r>
          </a:p>
          <a:p>
            <a:pPr eaLnBrk="1" hangingPunct="1"/>
            <a:r>
              <a:rPr lang="en-US" altLang="en-US" sz="2000"/>
              <a:t>79(12)/06-07</a:t>
            </a:r>
          </a:p>
          <a:p>
            <a:pPr eaLnBrk="1" hangingPunct="1"/>
            <a:r>
              <a:rPr lang="en-US" altLang="en-US" sz="2400"/>
              <a:t>Hyderabad, India</a:t>
            </a:r>
          </a:p>
          <a:p>
            <a:pP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9C1F306-6E34-47E3-BB34-5B6185A8BE13}"/>
              </a:ext>
            </a:extLst>
          </p:cNvPr>
          <p:cNvGraphicFramePr>
            <a:graphicFrameLocks/>
          </p:cNvGraphicFramePr>
          <p:nvPr>
            <p:extLst>
              <p:ext uri="{D42A27DB-BD31-4B8C-83A1-F6EECF244321}">
                <p14:modId xmlns:p14="http://schemas.microsoft.com/office/powerpoint/2010/main" val="2662112274"/>
              </p:ext>
            </p:extLst>
          </p:nvPr>
        </p:nvGraphicFramePr>
        <p:xfrm>
          <a:off x="851096" y="378823"/>
          <a:ext cx="10515600" cy="6035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4214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50BEC1D-AB8E-4344-A1CE-52830F4FD53B}"/>
              </a:ext>
            </a:extLst>
          </p:cNvPr>
          <p:cNvGraphicFramePr>
            <a:graphicFrameLocks/>
          </p:cNvGraphicFramePr>
          <p:nvPr>
            <p:extLst>
              <p:ext uri="{D42A27DB-BD31-4B8C-83A1-F6EECF244321}">
                <p14:modId xmlns:p14="http://schemas.microsoft.com/office/powerpoint/2010/main" val="1810444134"/>
              </p:ext>
            </p:extLst>
          </p:nvPr>
        </p:nvGraphicFramePr>
        <p:xfrm>
          <a:off x="851096" y="378823"/>
          <a:ext cx="10515600" cy="6035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46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58E5EC8-36FF-416C-A51E-D774045C3B41}"/>
              </a:ext>
            </a:extLst>
          </p:cNvPr>
          <p:cNvGraphicFramePr>
            <a:graphicFrameLocks/>
          </p:cNvGraphicFramePr>
          <p:nvPr>
            <p:extLst>
              <p:ext uri="{D42A27DB-BD31-4B8C-83A1-F6EECF244321}">
                <p14:modId xmlns:p14="http://schemas.microsoft.com/office/powerpoint/2010/main" val="2804677913"/>
              </p:ext>
            </p:extLst>
          </p:nvPr>
        </p:nvGraphicFramePr>
        <p:xfrm>
          <a:off x="334059" y="319991"/>
          <a:ext cx="11577711" cy="62601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690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BBD973D-881F-47A9-89B3-0B010923C3CE}"/>
              </a:ext>
            </a:extLst>
          </p:cNvPr>
          <p:cNvGraphicFramePr>
            <a:graphicFrameLocks/>
          </p:cNvGraphicFramePr>
          <p:nvPr>
            <p:extLst>
              <p:ext uri="{D42A27DB-BD31-4B8C-83A1-F6EECF244321}">
                <p14:modId xmlns:p14="http://schemas.microsoft.com/office/powerpoint/2010/main" val="2614110736"/>
              </p:ext>
            </p:extLst>
          </p:nvPr>
        </p:nvGraphicFramePr>
        <p:xfrm>
          <a:off x="858129" y="502276"/>
          <a:ext cx="10604025" cy="58856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538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1550187-11E4-4EEA-9112-7ADF7AC381FE}"/>
              </a:ext>
            </a:extLst>
          </p:cNvPr>
          <p:cNvGraphicFramePr>
            <a:graphicFrameLocks/>
          </p:cNvGraphicFramePr>
          <p:nvPr>
            <p:extLst>
              <p:ext uri="{D42A27DB-BD31-4B8C-83A1-F6EECF244321}">
                <p14:modId xmlns:p14="http://schemas.microsoft.com/office/powerpoint/2010/main" val="1389898125"/>
              </p:ext>
            </p:extLst>
          </p:nvPr>
        </p:nvGraphicFramePr>
        <p:xfrm>
          <a:off x="990600" y="482600"/>
          <a:ext cx="10820400" cy="5816600"/>
        </p:xfrm>
        <a:graphic>
          <a:graphicData uri="http://schemas.openxmlformats.org/presentationml/2006/ole">
            <mc:AlternateContent xmlns:mc="http://schemas.openxmlformats.org/markup-compatibility/2006">
              <mc:Choice xmlns:v="urn:schemas-microsoft-com:vml" Requires="v">
                <p:oleObj spid="_x0000_s125973" name="Chart" r:id="rId3" imgW="8260796" imgH="5822185" progId="Excel.Chart.8">
                  <p:embed/>
                </p:oleObj>
              </mc:Choice>
              <mc:Fallback>
                <p:oleObj name="Chart" r:id="rId3" imgW="8260796" imgH="5822185" progId="Excel.Chart.8">
                  <p:embed/>
                  <p:pic>
                    <p:nvPicPr>
                      <p:cNvPr id="64514" name="Chart 1">
                        <a:extLst>
                          <a:ext uri="{FF2B5EF4-FFF2-40B4-BE49-F238E27FC236}">
                            <a16:creationId xmlns:a16="http://schemas.microsoft.com/office/drawing/2014/main" id="{291D4D08-EA66-4491-A040-4D73ED8B6E0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82600"/>
                        <a:ext cx="10820400" cy="5816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54640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4C549AD-A99C-4C5B-8A5D-6FCD4DD47870}"/>
              </a:ext>
            </a:extLst>
          </p:cNvPr>
          <p:cNvGraphicFramePr>
            <a:graphicFrameLocks/>
          </p:cNvGraphicFramePr>
          <p:nvPr>
            <p:extLst>
              <p:ext uri="{D42A27DB-BD31-4B8C-83A1-F6EECF244321}">
                <p14:modId xmlns:p14="http://schemas.microsoft.com/office/powerpoint/2010/main" val="1100646264"/>
              </p:ext>
            </p:extLst>
          </p:nvPr>
        </p:nvGraphicFramePr>
        <p:xfrm>
          <a:off x="266700" y="342900"/>
          <a:ext cx="11658600" cy="6172200"/>
        </p:xfrm>
        <a:graphic>
          <a:graphicData uri="http://schemas.openxmlformats.org/presentationml/2006/ole">
            <mc:AlternateContent xmlns:mc="http://schemas.openxmlformats.org/markup-compatibility/2006">
              <mc:Choice xmlns:v="urn:schemas-microsoft-com:vml" Requires="v">
                <p:oleObj spid="_x0000_s126996" name="Chart" r:id="rId3" imgW="8309568" imgH="4505334" progId="Excel.Chart.8">
                  <p:embed/>
                </p:oleObj>
              </mc:Choice>
              <mc:Fallback>
                <p:oleObj name="Chart" r:id="rId3" imgW="8309568" imgH="4505334" progId="Excel.Chart.8">
                  <p:embed/>
                  <p:pic>
                    <p:nvPicPr>
                      <p:cNvPr id="66562" name="Chart 1">
                        <a:extLst>
                          <a:ext uri="{FF2B5EF4-FFF2-40B4-BE49-F238E27FC236}">
                            <a16:creationId xmlns:a16="http://schemas.microsoft.com/office/drawing/2014/main" id="{33DDD286-D867-4388-851E-731DA89FCD2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342900"/>
                        <a:ext cx="11658600" cy="6172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04914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39B71BB-94DF-4609-92B1-EB3E8F3474C6}"/>
              </a:ext>
            </a:extLst>
          </p:cNvPr>
          <p:cNvSpPr>
            <a:spLocks noGrp="1" noChangeArrowheads="1"/>
          </p:cNvSpPr>
          <p:nvPr>
            <p:ph type="title"/>
          </p:nvPr>
        </p:nvSpPr>
        <p:spPr>
          <a:xfrm>
            <a:off x="2247900" y="152400"/>
            <a:ext cx="7696200" cy="1227138"/>
          </a:xfrm>
        </p:spPr>
        <p:txBody>
          <a:bodyPr/>
          <a:lstStyle/>
          <a:p>
            <a:pPr algn="ctr" eaLnBrk="1" hangingPunct="1">
              <a:defRPr/>
            </a:pPr>
            <a:r>
              <a:rPr lang="en-US" altLang="en-US" sz="3200" dirty="0"/>
              <a:t>Contact for donations</a:t>
            </a:r>
            <a:br>
              <a:rPr lang="en-US" altLang="en-US" sz="3200" dirty="0"/>
            </a:br>
            <a:r>
              <a:rPr lang="en-US" altLang="en-US" sz="2000" dirty="0">
                <a:solidFill>
                  <a:schemeClr val="accent6">
                    <a:lumMod val="50000"/>
                  </a:schemeClr>
                </a:solidFill>
              </a:rPr>
              <a:t>(Donations are exempt from income tax under section 80G)</a:t>
            </a:r>
          </a:p>
        </p:txBody>
      </p:sp>
      <p:sp>
        <p:nvSpPr>
          <p:cNvPr id="67587" name="Rectangle 5">
            <a:extLst>
              <a:ext uri="{FF2B5EF4-FFF2-40B4-BE49-F238E27FC236}">
                <a16:creationId xmlns:a16="http://schemas.microsoft.com/office/drawing/2014/main" id="{A1104A9B-6B50-4E64-9181-2F5A771FF71F}"/>
              </a:ext>
            </a:extLst>
          </p:cNvPr>
          <p:cNvSpPr>
            <a:spLocks noChangeArrowheads="1"/>
          </p:cNvSpPr>
          <p:nvPr/>
        </p:nvSpPr>
        <p:spPr bwMode="auto">
          <a:xfrm>
            <a:off x="3810000" y="2093914"/>
            <a:ext cx="442118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ctr">
              <a:spcBef>
                <a:spcPct val="0"/>
              </a:spcBef>
              <a:buClrTx/>
              <a:buSzTx/>
              <a:buFontTx/>
              <a:buNone/>
            </a:pPr>
            <a:r>
              <a:rPr lang="en-IN" altLang="en-US" sz="2000" dirty="0">
                <a:solidFill>
                  <a:srgbClr val="008000"/>
                </a:solidFill>
              </a:rPr>
              <a:t>Executive Trustee</a:t>
            </a:r>
          </a:p>
          <a:p>
            <a:pPr algn="ctr">
              <a:spcBef>
                <a:spcPct val="0"/>
              </a:spcBef>
              <a:buClrTx/>
              <a:buSzTx/>
              <a:buFontTx/>
              <a:buNone/>
            </a:pPr>
            <a:r>
              <a:rPr lang="en-IN" altLang="en-US" sz="2000" dirty="0">
                <a:solidFill>
                  <a:srgbClr val="008000"/>
                </a:solidFill>
              </a:rPr>
              <a:t>CLS Foundation</a:t>
            </a:r>
          </a:p>
          <a:p>
            <a:pPr algn="ctr">
              <a:spcBef>
                <a:spcPct val="0"/>
              </a:spcBef>
              <a:buClrTx/>
              <a:buSzTx/>
              <a:buFontTx/>
              <a:buNone/>
            </a:pPr>
            <a:r>
              <a:rPr lang="en-IN" altLang="en-US" sz="2000" dirty="0">
                <a:solidFill>
                  <a:srgbClr val="008000"/>
                </a:solidFill>
              </a:rPr>
              <a:t>B-242, </a:t>
            </a:r>
            <a:r>
              <a:rPr lang="en-IN" altLang="en-US" sz="2000" dirty="0" err="1">
                <a:solidFill>
                  <a:srgbClr val="008000"/>
                </a:solidFill>
              </a:rPr>
              <a:t>Prakruti</a:t>
            </a:r>
            <a:r>
              <a:rPr lang="en-IN" altLang="en-US" sz="2000" dirty="0">
                <a:solidFill>
                  <a:srgbClr val="008000"/>
                </a:solidFill>
              </a:rPr>
              <a:t> </a:t>
            </a:r>
            <a:r>
              <a:rPr lang="en-IN" altLang="en-US" sz="2000" dirty="0" err="1">
                <a:solidFill>
                  <a:srgbClr val="008000"/>
                </a:solidFill>
              </a:rPr>
              <a:t>Nivas</a:t>
            </a:r>
            <a:r>
              <a:rPr lang="en-IN" altLang="en-US" sz="2000" dirty="0">
                <a:solidFill>
                  <a:srgbClr val="008000"/>
                </a:solidFill>
              </a:rPr>
              <a:t>.</a:t>
            </a:r>
          </a:p>
          <a:p>
            <a:pPr algn="ctr">
              <a:spcBef>
                <a:spcPct val="0"/>
              </a:spcBef>
              <a:buClrTx/>
              <a:buSzTx/>
              <a:buFontTx/>
              <a:buNone/>
            </a:pPr>
            <a:r>
              <a:rPr lang="en-IN" altLang="en-US" sz="2000" dirty="0" err="1">
                <a:solidFill>
                  <a:srgbClr val="008000"/>
                </a:solidFill>
              </a:rPr>
              <a:t>Annaram</a:t>
            </a:r>
            <a:r>
              <a:rPr lang="en-IN" altLang="en-US" sz="2000" dirty="0">
                <a:solidFill>
                  <a:srgbClr val="008000"/>
                </a:solidFill>
              </a:rPr>
              <a:t>,  </a:t>
            </a:r>
            <a:r>
              <a:rPr lang="en-IN" altLang="en-US" sz="2000" dirty="0" err="1">
                <a:solidFill>
                  <a:srgbClr val="008000"/>
                </a:solidFill>
              </a:rPr>
              <a:t>Jinnaram</a:t>
            </a:r>
            <a:r>
              <a:rPr lang="en-IN" altLang="en-US" sz="2000" dirty="0">
                <a:solidFill>
                  <a:srgbClr val="008000"/>
                </a:solidFill>
              </a:rPr>
              <a:t> Mandal,</a:t>
            </a:r>
          </a:p>
          <a:p>
            <a:pPr algn="ctr">
              <a:spcBef>
                <a:spcPct val="0"/>
              </a:spcBef>
              <a:buClrTx/>
              <a:buSzTx/>
              <a:buFontTx/>
              <a:buNone/>
            </a:pPr>
            <a:r>
              <a:rPr lang="en-IN" altLang="en-US" sz="2000" dirty="0">
                <a:solidFill>
                  <a:srgbClr val="008000"/>
                </a:solidFill>
              </a:rPr>
              <a:t>Medak  - 582 302</a:t>
            </a:r>
          </a:p>
          <a:p>
            <a:pPr algn="ctr">
              <a:spcBef>
                <a:spcPct val="0"/>
              </a:spcBef>
              <a:buClrTx/>
              <a:buSzTx/>
              <a:buFontTx/>
              <a:buNone/>
            </a:pPr>
            <a:endParaRPr lang="en-IN" altLang="en-US" sz="2000" dirty="0"/>
          </a:p>
          <a:p>
            <a:pPr algn="ctr">
              <a:spcBef>
                <a:spcPct val="0"/>
              </a:spcBef>
              <a:buClrTx/>
              <a:buSzTx/>
              <a:buFontTx/>
              <a:buNone/>
            </a:pPr>
            <a:r>
              <a:rPr lang="en-IN" altLang="en-US" sz="2000" dirty="0">
                <a:solidFill>
                  <a:srgbClr val="CC0000"/>
                </a:solidFill>
              </a:rPr>
              <a:t>Mobile:  +91-9966014241</a:t>
            </a:r>
          </a:p>
          <a:p>
            <a:pPr algn="ctr">
              <a:spcBef>
                <a:spcPct val="0"/>
              </a:spcBef>
              <a:buClrTx/>
              <a:buSzTx/>
              <a:buFontTx/>
              <a:buNone/>
            </a:pPr>
            <a:r>
              <a:rPr lang="en-IN" altLang="en-US" sz="2000" dirty="0">
                <a:solidFill>
                  <a:srgbClr val="CC0000"/>
                </a:solidFill>
              </a:rPr>
              <a:t>              +91-9841044363</a:t>
            </a:r>
          </a:p>
          <a:p>
            <a:pPr algn="ctr">
              <a:spcBef>
                <a:spcPct val="0"/>
              </a:spcBef>
              <a:buClrTx/>
              <a:buSzTx/>
              <a:buFontTx/>
              <a:buNone/>
            </a:pPr>
            <a:endParaRPr lang="en-IN" altLang="en-US" sz="2000" dirty="0"/>
          </a:p>
          <a:p>
            <a:pPr algn="ctr">
              <a:spcBef>
                <a:spcPct val="0"/>
              </a:spcBef>
              <a:buClrTx/>
              <a:buSzTx/>
              <a:buFontTx/>
              <a:buNone/>
            </a:pPr>
            <a:r>
              <a:rPr lang="en-IN" altLang="en-US" sz="2000" dirty="0"/>
              <a:t>Email:  </a:t>
            </a:r>
            <a:r>
              <a:rPr lang="en-IN" altLang="en-US" sz="2000" dirty="0">
                <a:hlinkClick r:id="rId2"/>
              </a:rPr>
              <a:t>crrmurthy@gmail.com</a:t>
            </a:r>
            <a:endParaRPr lang="en-IN" altLang="en-US" sz="2000" dirty="0"/>
          </a:p>
          <a:p>
            <a:pPr algn="ctr">
              <a:spcBef>
                <a:spcPct val="0"/>
              </a:spcBef>
              <a:buClrTx/>
              <a:buSzTx/>
              <a:buFontTx/>
              <a:buNone/>
            </a:pPr>
            <a:r>
              <a:rPr lang="en-IN" altLang="en-US" sz="2000" dirty="0"/>
              <a:t>             </a:t>
            </a:r>
            <a:r>
              <a:rPr lang="en-IN" altLang="en-US" sz="2000" dirty="0">
                <a:hlinkClick r:id="rId3"/>
              </a:rPr>
              <a:t>chavali65@hotmail.com</a:t>
            </a:r>
            <a:r>
              <a:rPr lang="en-IN" altLang="en-US" sz="24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E83EFDB-54E1-4730-8325-DB5D9A943820}"/>
              </a:ext>
            </a:extLst>
          </p:cNvPr>
          <p:cNvSpPr>
            <a:spLocks noGrp="1" noChangeArrowheads="1"/>
          </p:cNvSpPr>
          <p:nvPr>
            <p:ph type="title"/>
          </p:nvPr>
        </p:nvSpPr>
        <p:spPr>
          <a:xfrm>
            <a:off x="2841625" y="647700"/>
            <a:ext cx="7793038" cy="1143000"/>
          </a:xfrm>
        </p:spPr>
        <p:txBody>
          <a:bodyPr/>
          <a:lstStyle/>
          <a:p>
            <a:pPr eaLnBrk="1" hangingPunct="1"/>
            <a:r>
              <a:rPr lang="en-US" altLang="en-US" sz="3600" b="1"/>
              <a:t> </a:t>
            </a:r>
            <a:r>
              <a:rPr lang="en-US" altLang="en-US" sz="3600"/>
              <a:t>Background</a:t>
            </a:r>
          </a:p>
        </p:txBody>
      </p:sp>
      <p:pic>
        <p:nvPicPr>
          <p:cNvPr id="54275" name="Picture 4">
            <a:extLst>
              <a:ext uri="{FF2B5EF4-FFF2-40B4-BE49-F238E27FC236}">
                <a16:creationId xmlns:a16="http://schemas.microsoft.com/office/drawing/2014/main" id="{A093BD11-218B-478B-9A01-5F130A7C22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117725"/>
            <a:ext cx="2819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a:extLst>
              <a:ext uri="{FF2B5EF4-FFF2-40B4-BE49-F238E27FC236}">
                <a16:creationId xmlns:a16="http://schemas.microsoft.com/office/drawing/2014/main" id="{81B241A6-4447-418A-802F-695E097B20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1" y="1835150"/>
            <a:ext cx="1755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a:extLst>
              <a:ext uri="{FF2B5EF4-FFF2-40B4-BE49-F238E27FC236}">
                <a16:creationId xmlns:a16="http://schemas.microsoft.com/office/drawing/2014/main" id="{F46098F3-EBA2-463F-BBDF-BCFB9892448A}"/>
              </a:ext>
            </a:extLst>
          </p:cNvPr>
          <p:cNvSpPr>
            <a:spLocks noChangeArrowheads="1"/>
          </p:cNvSpPr>
          <p:nvPr/>
        </p:nvSpPr>
        <p:spPr bwMode="auto">
          <a:xfrm>
            <a:off x="609600" y="2021061"/>
            <a:ext cx="6880859" cy="4231928"/>
          </a:xfrm>
          <a:prstGeom prst="rect">
            <a:avLst/>
          </a:prstGeom>
          <a:noFill/>
          <a:ln>
            <a:noFill/>
          </a:ln>
          <a:effectLst/>
        </p:spPr>
        <p:txBody>
          <a:bodyPr wrap="square" anchor="ctr">
            <a:spAutoFit/>
          </a:bodyPr>
          <a:lstStyle>
            <a:lvl1pPr>
              <a:tabLst>
                <a:tab pos="228600" algn="l"/>
              </a:tabLst>
              <a:defRPr>
                <a:solidFill>
                  <a:schemeClr val="tx1"/>
                </a:solidFill>
                <a:latin typeface="Arial" panose="020B0604020202020204" pitchFamily="34" charset="0"/>
                <a:cs typeface="Arial" panose="020B0604020202020204" pitchFamily="34" charset="0"/>
              </a:defRPr>
            </a:lvl1pPr>
            <a:lvl2pPr>
              <a:tabLst>
                <a:tab pos="228600" algn="l"/>
              </a:tabLst>
              <a:defRPr>
                <a:solidFill>
                  <a:schemeClr val="tx1"/>
                </a:solidFill>
                <a:latin typeface="Arial" panose="020B0604020202020204" pitchFamily="34" charset="0"/>
                <a:cs typeface="Arial" panose="020B0604020202020204" pitchFamily="34" charset="0"/>
              </a:defRPr>
            </a:lvl2pPr>
            <a:lvl3pPr>
              <a:tabLst>
                <a:tab pos="228600" algn="l"/>
              </a:tabLst>
              <a:defRPr>
                <a:solidFill>
                  <a:schemeClr val="tx1"/>
                </a:solidFill>
                <a:latin typeface="Arial" panose="020B0604020202020204" pitchFamily="34" charset="0"/>
                <a:cs typeface="Arial" panose="020B0604020202020204" pitchFamily="34" charset="0"/>
              </a:defRPr>
            </a:lvl3pPr>
            <a:lvl4pPr>
              <a:tabLst>
                <a:tab pos="228600" algn="l"/>
              </a:tabLst>
              <a:defRPr>
                <a:solidFill>
                  <a:schemeClr val="tx1"/>
                </a:solidFill>
                <a:latin typeface="Arial" panose="020B0604020202020204" pitchFamily="34" charset="0"/>
                <a:cs typeface="Arial" panose="020B0604020202020204" pitchFamily="34" charset="0"/>
              </a:defRPr>
            </a:lvl4pPr>
            <a:lvl5pPr>
              <a:tabLst>
                <a:tab pos="22860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9pPr>
          </a:lstStyle>
          <a:p>
            <a:pPr algn="just" eaLnBrk="1" fontAlgn="auto" hangingPunct="1">
              <a:spcBef>
                <a:spcPts val="0"/>
              </a:spcBef>
              <a:spcAft>
                <a:spcPts val="0"/>
              </a:spcAft>
              <a:defRPr/>
            </a:pPr>
            <a:r>
              <a:rPr lang="en-IN" altLang="en-US" sz="1600" b="1" kern="0" dirty="0">
                <a:solidFill>
                  <a:schemeClr val="tx1">
                    <a:lumMod val="75000"/>
                    <a:lumOff val="25000"/>
                  </a:schemeClr>
                </a:solidFill>
              </a:rPr>
              <a:t>CLS Foundation </a:t>
            </a:r>
            <a:r>
              <a:rPr lang="en-IN" altLang="en-US" sz="1600" kern="0" dirty="0">
                <a:solidFill>
                  <a:schemeClr val="tx1">
                    <a:lumMod val="75000"/>
                    <a:lumOff val="25000"/>
                  </a:schemeClr>
                </a:solidFill>
              </a:rPr>
              <a:t>was started on 4th November, 2006 at Hyderabad. Incorporated as a </a:t>
            </a:r>
            <a:r>
              <a:rPr lang="en-IN" altLang="en-US" sz="1600" u="sng" kern="0" dirty="0">
                <a:solidFill>
                  <a:schemeClr val="tx1">
                    <a:lumMod val="75000"/>
                    <a:lumOff val="25000"/>
                  </a:schemeClr>
                </a:solidFill>
              </a:rPr>
              <a:t>registered public charitable trust</a:t>
            </a:r>
            <a:r>
              <a:rPr lang="en-IN" altLang="en-US" sz="1600" kern="0" dirty="0">
                <a:solidFill>
                  <a:schemeClr val="tx1">
                    <a:lumMod val="75000"/>
                    <a:lumOff val="25000"/>
                  </a:schemeClr>
                </a:solidFill>
              </a:rPr>
              <a:t> under public charitable trust act with the initiative of few socially conscious people with an intention to extend a helping hand to the needy. The trust was started in memory of </a:t>
            </a:r>
            <a:r>
              <a:rPr lang="en-IN" altLang="en-US" sz="1600" b="1" kern="0" dirty="0">
                <a:solidFill>
                  <a:schemeClr val="tx1">
                    <a:lumMod val="75000"/>
                    <a:lumOff val="25000"/>
                  </a:schemeClr>
                </a:solidFill>
              </a:rPr>
              <a:t>Late Shri </a:t>
            </a:r>
            <a:r>
              <a:rPr lang="en-IN" altLang="en-US" sz="1600" b="1" kern="0" dirty="0" err="1">
                <a:solidFill>
                  <a:schemeClr val="tx1">
                    <a:lumMod val="75000"/>
                    <a:lumOff val="25000"/>
                  </a:schemeClr>
                </a:solidFill>
              </a:rPr>
              <a:t>Chavali</a:t>
            </a:r>
            <a:r>
              <a:rPr lang="en-IN" altLang="en-US" sz="1600" b="1" kern="0" dirty="0">
                <a:solidFill>
                  <a:schemeClr val="tx1">
                    <a:lumMod val="75000"/>
                    <a:lumOff val="25000"/>
                  </a:schemeClr>
                </a:solidFill>
              </a:rPr>
              <a:t> </a:t>
            </a:r>
            <a:r>
              <a:rPr lang="en-IN" altLang="en-US" sz="1600" b="1" kern="0" dirty="0" err="1">
                <a:solidFill>
                  <a:schemeClr val="tx1">
                    <a:lumMod val="75000"/>
                    <a:lumOff val="25000"/>
                  </a:schemeClr>
                </a:solidFill>
              </a:rPr>
              <a:t>Venkata</a:t>
            </a:r>
            <a:r>
              <a:rPr lang="en-IN" altLang="en-US" sz="1600" b="1" kern="0" dirty="0">
                <a:solidFill>
                  <a:schemeClr val="tx1">
                    <a:lumMod val="75000"/>
                    <a:lumOff val="25000"/>
                  </a:schemeClr>
                </a:solidFill>
              </a:rPr>
              <a:t> Subrahmanyam </a:t>
            </a:r>
            <a:r>
              <a:rPr lang="en-IN" altLang="en-US" sz="1600" kern="0" dirty="0">
                <a:solidFill>
                  <a:schemeClr val="tx1">
                    <a:lumMod val="75000"/>
                    <a:lumOff val="25000"/>
                  </a:schemeClr>
                </a:solidFill>
              </a:rPr>
              <a:t>and </a:t>
            </a:r>
            <a:r>
              <a:rPr lang="en-IN" altLang="en-US" sz="1600" b="1" kern="0" dirty="0">
                <a:solidFill>
                  <a:schemeClr val="tx1">
                    <a:lumMod val="75000"/>
                    <a:lumOff val="25000"/>
                  </a:schemeClr>
                </a:solidFill>
              </a:rPr>
              <a:t>Late Smt. </a:t>
            </a:r>
            <a:r>
              <a:rPr lang="en-IN" altLang="en-US" sz="1600" b="1" kern="0" dirty="0" err="1">
                <a:solidFill>
                  <a:schemeClr val="tx1">
                    <a:lumMod val="75000"/>
                    <a:lumOff val="25000"/>
                  </a:schemeClr>
                </a:solidFill>
              </a:rPr>
              <a:t>Chavali</a:t>
            </a:r>
            <a:r>
              <a:rPr lang="en-IN" altLang="en-US" sz="1600" b="1" kern="0" dirty="0">
                <a:solidFill>
                  <a:schemeClr val="tx1">
                    <a:lumMod val="75000"/>
                    <a:lumOff val="25000"/>
                  </a:schemeClr>
                </a:solidFill>
              </a:rPr>
              <a:t> Lakshmi </a:t>
            </a:r>
            <a:r>
              <a:rPr lang="en-IN" altLang="en-US" sz="1600" b="1" kern="0" dirty="0" err="1">
                <a:solidFill>
                  <a:schemeClr val="tx1">
                    <a:lumMod val="75000"/>
                    <a:lumOff val="25000"/>
                  </a:schemeClr>
                </a:solidFill>
              </a:rPr>
              <a:t>Narasamma</a:t>
            </a:r>
            <a:r>
              <a:rPr lang="en-IN" altLang="en-US" sz="1600" kern="0" dirty="0">
                <a:solidFill>
                  <a:schemeClr val="tx1">
                    <a:lumMod val="75000"/>
                    <a:lumOff val="25000"/>
                  </a:schemeClr>
                </a:solidFill>
              </a:rPr>
              <a:t>, who have themselves rendered self less service to many during their life time. </a:t>
            </a:r>
          </a:p>
          <a:p>
            <a:pPr algn="just" eaLnBrk="1" fontAlgn="auto" hangingPunct="1">
              <a:spcBef>
                <a:spcPts val="0"/>
              </a:spcBef>
              <a:spcAft>
                <a:spcPts val="0"/>
              </a:spcAft>
              <a:defRPr/>
            </a:pPr>
            <a:endParaRPr lang="en-IN" altLang="en-US" sz="1600" kern="0" dirty="0">
              <a:solidFill>
                <a:schemeClr val="tx1">
                  <a:lumMod val="75000"/>
                  <a:lumOff val="25000"/>
                </a:schemeClr>
              </a:solidFill>
            </a:endParaRPr>
          </a:p>
          <a:p>
            <a:pPr algn="just" eaLnBrk="1" fontAlgn="auto" hangingPunct="1">
              <a:spcBef>
                <a:spcPts val="0"/>
              </a:spcBef>
              <a:spcAft>
                <a:spcPts val="0"/>
              </a:spcAft>
              <a:defRPr/>
            </a:pPr>
            <a:r>
              <a:rPr lang="en-IN" altLang="en-US" sz="1600" kern="0" dirty="0">
                <a:solidFill>
                  <a:schemeClr val="tx1">
                    <a:lumMod val="75000"/>
                    <a:lumOff val="25000"/>
                  </a:schemeClr>
                </a:solidFill>
              </a:rPr>
              <a:t>Commitment on annual contribution to the trust is made by the founders to begin the activities of the trust. All the founders are committed to give their annual contribution as long as the trust exists. Over the years the activities of the trust have grown with the commitment of trustees and contribution from many donors who have extended their helping hand after learning about the services of CLS Foundation. Beginning with just 7 donors and 20 beneficiaries in 2006 the activities have grown to 46 donors and 451 beneficiaries in 2018</a:t>
            </a:r>
            <a:r>
              <a:rPr lang="en-IN" altLang="en-US" sz="1300" kern="0" dirty="0">
                <a:solidFill>
                  <a:schemeClr val="tx1">
                    <a:lumMod val="75000"/>
                    <a:lumOff val="25000"/>
                  </a:schemeClr>
                </a:solidFill>
              </a:rPr>
              <a:t>.</a:t>
            </a:r>
            <a:endParaRPr lang="en-US" altLang="en-US" sz="1300" kern="0" dirty="0">
              <a:solidFill>
                <a:schemeClr val="tx1">
                  <a:lumMod val="75000"/>
                  <a:lumOff val="25000"/>
                </a:schemeClr>
              </a:solidFill>
            </a:endParaRPr>
          </a:p>
          <a:p>
            <a:pPr algn="just" eaLnBrk="1" fontAlgn="auto" hangingPunct="1">
              <a:spcBef>
                <a:spcPts val="0"/>
              </a:spcBef>
              <a:spcAft>
                <a:spcPts val="0"/>
              </a:spcAft>
              <a:defRPr/>
            </a:pPr>
            <a:endParaRPr lang="en-IN" altLang="en-US" sz="1300" kern="0" dirty="0">
              <a:solidFill>
                <a:schemeClr val="tx1">
                  <a:lumMod val="75000"/>
                  <a:lumOff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F6A7555C-A784-4FB4-B6FF-D4F3878F3EE7}"/>
              </a:ext>
            </a:extLst>
          </p:cNvPr>
          <p:cNvSpPr>
            <a:spLocks noGrp="1"/>
          </p:cNvSpPr>
          <p:nvPr>
            <p:ph type="title"/>
          </p:nvPr>
        </p:nvSpPr>
        <p:spPr>
          <a:xfrm>
            <a:off x="533401" y="76200"/>
            <a:ext cx="7793037" cy="1143000"/>
          </a:xfrm>
        </p:spPr>
        <p:txBody>
          <a:bodyPr/>
          <a:lstStyle/>
          <a:p>
            <a:r>
              <a:rPr lang="en-IN" altLang="en-US" sz="3600" dirty="0"/>
              <a:t>Formative Years</a:t>
            </a:r>
          </a:p>
        </p:txBody>
      </p:sp>
      <p:pic>
        <p:nvPicPr>
          <p:cNvPr id="55299" name="Picture 5">
            <a:extLst>
              <a:ext uri="{FF2B5EF4-FFF2-40B4-BE49-F238E27FC236}">
                <a16:creationId xmlns:a16="http://schemas.microsoft.com/office/drawing/2014/main" id="{9F482DEF-8414-46E2-BE1E-EC611E6FFD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930084"/>
            <a:ext cx="368617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6">
            <a:extLst>
              <a:ext uri="{FF2B5EF4-FFF2-40B4-BE49-F238E27FC236}">
                <a16:creationId xmlns:a16="http://schemas.microsoft.com/office/drawing/2014/main" id="{117B2C32-912C-4F49-A28A-5617D72A7D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5276" y="1960564"/>
            <a:ext cx="14192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14">
            <a:extLst>
              <a:ext uri="{FF2B5EF4-FFF2-40B4-BE49-F238E27FC236}">
                <a16:creationId xmlns:a16="http://schemas.microsoft.com/office/drawing/2014/main" id="{8D350E61-A5C8-4A8C-B77C-447B4CD5945F}"/>
              </a:ext>
            </a:extLst>
          </p:cNvPr>
          <p:cNvSpPr txBox="1">
            <a:spLocks noChangeArrowheads="1"/>
          </p:cNvSpPr>
          <p:nvPr/>
        </p:nvSpPr>
        <p:spPr bwMode="auto">
          <a:xfrm>
            <a:off x="533401" y="1989139"/>
            <a:ext cx="6037264"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just" eaLnBrk="1" hangingPunct="1">
              <a:spcBef>
                <a:spcPct val="0"/>
              </a:spcBef>
              <a:buClrTx/>
              <a:buSzTx/>
              <a:buFontTx/>
              <a:buNone/>
            </a:pPr>
            <a:r>
              <a:rPr lang="en-IN" altLang="en-US" sz="1600" dirty="0">
                <a:solidFill>
                  <a:schemeClr val="tx1">
                    <a:lumMod val="75000"/>
                    <a:lumOff val="25000"/>
                  </a:schemeClr>
                </a:solidFill>
                <a:latin typeface="Arial" panose="020B0604020202020204" pitchFamily="34" charset="0"/>
                <a:cs typeface="Arial" panose="020B0604020202020204" pitchFamily="34" charset="0"/>
              </a:rPr>
              <a:t>The untiring efforts of </a:t>
            </a:r>
            <a:r>
              <a:rPr lang="en-IN" altLang="en-US" sz="1600" b="1" dirty="0">
                <a:solidFill>
                  <a:schemeClr val="tx1">
                    <a:lumMod val="75000"/>
                    <a:lumOff val="25000"/>
                  </a:schemeClr>
                </a:solidFill>
                <a:latin typeface="Arial" panose="020B0604020202020204" pitchFamily="34" charset="0"/>
                <a:cs typeface="Arial" panose="020B0604020202020204" pitchFamily="34" charset="0"/>
              </a:rPr>
              <a:t>Mr. C.R.R. Murthy</a:t>
            </a:r>
            <a:r>
              <a:rPr lang="en-IN" altLang="en-US" sz="1600" dirty="0">
                <a:solidFill>
                  <a:schemeClr val="tx1">
                    <a:lumMod val="75000"/>
                    <a:lumOff val="25000"/>
                  </a:schemeClr>
                </a:solidFill>
                <a:latin typeface="Arial" panose="020B0604020202020204" pitchFamily="34" charset="0"/>
                <a:cs typeface="Arial" panose="020B0604020202020204" pitchFamily="34" charset="0"/>
              </a:rPr>
              <a:t>, the founder Chairman of the trust and supported by the Life Trustees have brought smiles to many in need of help.  CLS Foundation has crossed many milestones and the number of beneficiaries from the activities of the trust have grown month after month.</a:t>
            </a:r>
          </a:p>
          <a:p>
            <a:pPr algn="just" eaLnBrk="1" hangingPunct="1">
              <a:spcBef>
                <a:spcPct val="0"/>
              </a:spcBef>
              <a:buClrTx/>
              <a:buSzTx/>
              <a:buFontTx/>
              <a:buNone/>
            </a:pPr>
            <a:endParaRPr lang="en-IN" altLang="en-US" sz="1600" dirty="0">
              <a:solidFill>
                <a:schemeClr val="tx1">
                  <a:lumMod val="75000"/>
                  <a:lumOff val="25000"/>
                </a:schemeClr>
              </a:solidFill>
              <a:latin typeface="Arial" panose="020B0604020202020204" pitchFamily="34" charset="0"/>
              <a:cs typeface="Arial" panose="020B0604020202020204" pitchFamily="34" charset="0"/>
            </a:endParaRPr>
          </a:p>
          <a:p>
            <a:pPr algn="just" eaLnBrk="1" hangingPunct="1">
              <a:spcBef>
                <a:spcPct val="0"/>
              </a:spcBef>
              <a:buClrTx/>
              <a:buSzTx/>
              <a:buFontTx/>
              <a:buNone/>
            </a:pPr>
            <a:r>
              <a:rPr lang="en-IN" altLang="en-US" sz="1600" dirty="0">
                <a:solidFill>
                  <a:schemeClr val="tx1">
                    <a:lumMod val="75000"/>
                    <a:lumOff val="25000"/>
                  </a:schemeClr>
                </a:solidFill>
                <a:latin typeface="Arial" panose="020B0604020202020204" pitchFamily="34" charset="0"/>
                <a:cs typeface="Arial" panose="020B0604020202020204" pitchFamily="34" charset="0"/>
              </a:rPr>
              <a:t>We have been recognized for our efforts and  were awarded income tax exemption  under section 80G. All donation to CLS Foundation get income tax exemption under section 80G.</a:t>
            </a:r>
          </a:p>
          <a:p>
            <a:pPr algn="just" eaLnBrk="1" hangingPunct="1">
              <a:spcBef>
                <a:spcPct val="0"/>
              </a:spcBef>
              <a:buClrTx/>
              <a:buSzTx/>
              <a:buFontTx/>
              <a:buNone/>
            </a:pPr>
            <a:endParaRPr lang="en-IN" altLang="en-US" sz="1600" dirty="0">
              <a:solidFill>
                <a:schemeClr val="tx1">
                  <a:lumMod val="75000"/>
                  <a:lumOff val="25000"/>
                </a:schemeClr>
              </a:solidFill>
              <a:latin typeface="Arial" panose="020B0604020202020204" pitchFamily="34" charset="0"/>
              <a:cs typeface="Arial" panose="020B0604020202020204" pitchFamily="34" charset="0"/>
            </a:endParaRPr>
          </a:p>
          <a:p>
            <a:pPr algn="just" eaLnBrk="1" hangingPunct="1">
              <a:spcBef>
                <a:spcPct val="0"/>
              </a:spcBef>
              <a:buClrTx/>
              <a:buSzTx/>
              <a:buFontTx/>
              <a:buNone/>
            </a:pPr>
            <a:r>
              <a:rPr lang="en-IN" altLang="en-US" sz="1600" dirty="0">
                <a:solidFill>
                  <a:schemeClr val="tx1">
                    <a:lumMod val="75000"/>
                    <a:lumOff val="25000"/>
                  </a:schemeClr>
                </a:solidFill>
                <a:latin typeface="Arial" panose="020B0604020202020204" pitchFamily="34" charset="0"/>
                <a:cs typeface="Arial" panose="020B0604020202020204" pitchFamily="34" charset="0"/>
              </a:rPr>
              <a:t>The mission of trustees is to identify and encourage people to give back to the society and experience the JOY of giving.  CLS Foundation is acting as bridge in bringing together people in need of help and the people who can help. </a:t>
            </a:r>
          </a:p>
          <a:p>
            <a:pPr eaLnBrk="1" hangingPunct="1">
              <a:spcBef>
                <a:spcPct val="0"/>
              </a:spcBef>
              <a:buClrTx/>
              <a:buSzTx/>
              <a:buFontTx/>
              <a:buNone/>
            </a:pPr>
            <a:endParaRPr lang="en-IN"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C9AA308-0A45-493C-99C6-A6D6DC95B537}"/>
              </a:ext>
            </a:extLst>
          </p:cNvPr>
          <p:cNvSpPr>
            <a:spLocks noGrp="1" noChangeArrowheads="1"/>
          </p:cNvSpPr>
          <p:nvPr>
            <p:ph type="title"/>
          </p:nvPr>
        </p:nvSpPr>
        <p:spPr>
          <a:xfrm>
            <a:off x="228600" y="0"/>
            <a:ext cx="7572375" cy="1143000"/>
          </a:xfrm>
        </p:spPr>
        <p:txBody>
          <a:bodyPr/>
          <a:lstStyle/>
          <a:p>
            <a:pPr eaLnBrk="1" hangingPunct="1"/>
            <a:r>
              <a:rPr lang="en-US" altLang="en-US" sz="3600" dirty="0"/>
              <a:t>About Trustees</a:t>
            </a:r>
          </a:p>
        </p:txBody>
      </p:sp>
      <p:sp>
        <p:nvSpPr>
          <p:cNvPr id="56323" name="TextBox 1">
            <a:extLst>
              <a:ext uri="{FF2B5EF4-FFF2-40B4-BE49-F238E27FC236}">
                <a16:creationId xmlns:a16="http://schemas.microsoft.com/office/drawing/2014/main" id="{BB57FC37-7C15-44BF-8159-571F16698BE8}"/>
              </a:ext>
            </a:extLst>
          </p:cNvPr>
          <p:cNvSpPr txBox="1">
            <a:spLocks noChangeArrowheads="1"/>
          </p:cNvSpPr>
          <p:nvPr/>
        </p:nvSpPr>
        <p:spPr bwMode="auto">
          <a:xfrm>
            <a:off x="1524000" y="5638801"/>
            <a:ext cx="91440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endParaRPr lang="en-IN" altLang="en-US" sz="2400"/>
          </a:p>
        </p:txBody>
      </p:sp>
      <p:sp>
        <p:nvSpPr>
          <p:cNvPr id="2" name="TextBox 1">
            <a:extLst>
              <a:ext uri="{FF2B5EF4-FFF2-40B4-BE49-F238E27FC236}">
                <a16:creationId xmlns:a16="http://schemas.microsoft.com/office/drawing/2014/main" id="{2B8E4A65-8D20-4B1A-8DD6-768D2A4685D7}"/>
              </a:ext>
            </a:extLst>
          </p:cNvPr>
          <p:cNvSpPr txBox="1"/>
          <p:nvPr/>
        </p:nvSpPr>
        <p:spPr>
          <a:xfrm>
            <a:off x="228600" y="856357"/>
            <a:ext cx="11429999" cy="6001643"/>
          </a:xfrm>
          <a:prstGeom prst="rect">
            <a:avLst/>
          </a:prstGeom>
          <a:noFill/>
        </p:spPr>
        <p:txBody>
          <a:bodyPr wrap="square">
            <a:spAutoFit/>
          </a:bodyPr>
          <a:lstStyle/>
          <a:p>
            <a:pPr marL="228600" indent="-228600" algn="just">
              <a:buFontTx/>
              <a:buAutoNum type="arabicPeriod"/>
              <a:defRPr/>
            </a:pPr>
            <a:r>
              <a:rPr lang="en-IN" sz="1600" b="1" dirty="0">
                <a:latin typeface="Arial" panose="020B0604020202020204" pitchFamily="34" charset="0"/>
                <a:cs typeface="Arial" panose="020B0604020202020204" pitchFamily="34" charset="0"/>
              </a:rPr>
              <a:t>Mr. C.R.R. Murthy and Mrs. C. </a:t>
            </a:r>
            <a:r>
              <a:rPr lang="en-IN" sz="1600" b="1" dirty="0" err="1">
                <a:latin typeface="Arial" panose="020B0604020202020204" pitchFamily="34" charset="0"/>
                <a:cs typeface="Arial" panose="020B0604020202020204" pitchFamily="34" charset="0"/>
              </a:rPr>
              <a:t>Prabhavathi</a:t>
            </a:r>
            <a:r>
              <a:rPr lang="en-IN" sz="1600" b="1" dirty="0">
                <a:latin typeface="Arial" panose="020B0604020202020204" pitchFamily="34" charset="0"/>
                <a:cs typeface="Arial" panose="020B0604020202020204" pitchFamily="34" charset="0"/>
              </a:rPr>
              <a:t> </a:t>
            </a:r>
            <a:r>
              <a:rPr lang="en-IN" sz="1600" dirty="0">
                <a:latin typeface="Arial" panose="020B0604020202020204" pitchFamily="34" charset="0"/>
                <a:cs typeface="Arial" panose="020B0604020202020204" pitchFamily="34" charset="0"/>
              </a:rPr>
              <a:t>(Hyderabad) -  Mr. </a:t>
            </a:r>
            <a:r>
              <a:rPr lang="en-IN" sz="1600" dirty="0" err="1">
                <a:latin typeface="Arial" panose="020B0604020202020204" pitchFamily="34" charset="0"/>
                <a:cs typeface="Arial" panose="020B0604020202020204" pitchFamily="34" charset="0"/>
              </a:rPr>
              <a:t>C.R.R.Murthy</a:t>
            </a:r>
            <a:r>
              <a:rPr lang="en-IN" sz="1600" dirty="0">
                <a:latin typeface="Arial" panose="020B0604020202020204" pitchFamily="34" charset="0"/>
                <a:cs typeface="Arial" panose="020B0604020202020204" pitchFamily="34" charset="0"/>
              </a:rPr>
              <a:t> is retired from Hindustan Aeronautics as AGM. He has worked in other reputed organisations like </a:t>
            </a:r>
            <a:r>
              <a:rPr lang="en-IN" sz="1600" dirty="0" err="1">
                <a:latin typeface="Arial" panose="020B0604020202020204" pitchFamily="34" charset="0"/>
                <a:cs typeface="Arial" panose="020B0604020202020204" pitchFamily="34" charset="0"/>
              </a:rPr>
              <a:t>Praga</a:t>
            </a:r>
            <a:r>
              <a:rPr lang="en-IN" sz="1600" dirty="0">
                <a:latin typeface="Arial" panose="020B0604020202020204" pitchFamily="34" charset="0"/>
                <a:cs typeface="Arial" panose="020B0604020202020204" pitchFamily="34" charset="0"/>
              </a:rPr>
              <a:t> Tools and Tata Motors in senior positions. He is </a:t>
            </a:r>
            <a:r>
              <a:rPr lang="en-IN" sz="1600" dirty="0" err="1">
                <a:latin typeface="Arial" panose="020B0604020202020204" pitchFamily="34" charset="0"/>
                <a:cs typeface="Arial" panose="020B0604020202020204" pitchFamily="34" charset="0"/>
              </a:rPr>
              <a:t>M.Tech</a:t>
            </a:r>
            <a:r>
              <a:rPr lang="en-IN" sz="1600" dirty="0">
                <a:latin typeface="Arial" panose="020B0604020202020204" pitchFamily="34" charset="0"/>
                <a:cs typeface="Arial" panose="020B0604020202020204" pitchFamily="34" charset="0"/>
              </a:rPr>
              <a:t> from IIT, Kharagpur.</a:t>
            </a:r>
          </a:p>
          <a:p>
            <a:pPr marL="228600" indent="-228600" algn="just">
              <a:buFontTx/>
              <a:buAutoNum type="arabicPeriod"/>
              <a:defRPr/>
            </a:pPr>
            <a:endParaRPr lang="en-IN" sz="1600" dirty="0">
              <a:latin typeface="Arial" panose="020B0604020202020204" pitchFamily="34" charset="0"/>
              <a:cs typeface="Arial" panose="020B0604020202020204" pitchFamily="34" charset="0"/>
            </a:endParaRPr>
          </a:p>
          <a:p>
            <a:pPr marL="228600" indent="-228600" algn="just">
              <a:buFontTx/>
              <a:buAutoNum type="arabicPeriod"/>
              <a:defRPr/>
            </a:pPr>
            <a:r>
              <a:rPr lang="en-IN" sz="1600" b="1" dirty="0">
                <a:latin typeface="Arial" panose="020B0604020202020204" pitchFamily="34" charset="0"/>
                <a:cs typeface="Arial" panose="020B0604020202020204" pitchFamily="34" charset="0"/>
              </a:rPr>
              <a:t>Mr. C.V.S. Subrahmanyam and Mrs. C. Kanaka </a:t>
            </a:r>
            <a:r>
              <a:rPr lang="en-IN" sz="1600" b="1" dirty="0" err="1">
                <a:latin typeface="Arial" panose="020B0604020202020204" pitchFamily="34" charset="0"/>
                <a:cs typeface="Arial" panose="020B0604020202020204" pitchFamily="34" charset="0"/>
              </a:rPr>
              <a:t>Durga</a:t>
            </a:r>
            <a:r>
              <a:rPr lang="en-IN" sz="1600" b="1" dirty="0">
                <a:latin typeface="Arial" panose="020B0604020202020204" pitchFamily="34" charset="0"/>
                <a:cs typeface="Arial" panose="020B0604020202020204" pitchFamily="34" charset="0"/>
              </a:rPr>
              <a:t> </a:t>
            </a:r>
            <a:r>
              <a:rPr lang="en-IN" sz="1600" dirty="0">
                <a:latin typeface="Arial" panose="020B0604020202020204" pitchFamily="34" charset="0"/>
                <a:cs typeface="Arial" panose="020B0604020202020204" pitchFamily="34" charset="0"/>
              </a:rPr>
              <a:t>(Chennai) – Mr. C.V.S. Subrahmanyam did his </a:t>
            </a:r>
            <a:r>
              <a:rPr lang="en-IN" sz="1600" dirty="0" err="1">
                <a:latin typeface="Arial" panose="020B0604020202020204" pitchFamily="34" charset="0"/>
                <a:cs typeface="Arial" panose="020B0604020202020204" pitchFamily="34" charset="0"/>
              </a:rPr>
              <a:t>B.Tech</a:t>
            </a:r>
            <a:r>
              <a:rPr lang="en-IN" sz="1600" dirty="0">
                <a:latin typeface="Arial" panose="020B0604020202020204" pitchFamily="34" charset="0"/>
                <a:cs typeface="Arial" panose="020B0604020202020204" pitchFamily="34" charset="0"/>
              </a:rPr>
              <a:t>, Chemical Engineering from Osmania University and PGDM from XLRI, Jamshedpur. He is now working as Regional Business Head in </a:t>
            </a:r>
            <a:r>
              <a:rPr lang="en-IN" sz="1600" dirty="0" err="1">
                <a:latin typeface="Arial" panose="020B0604020202020204" pitchFamily="34" charset="0"/>
                <a:cs typeface="Arial" panose="020B0604020202020204" pitchFamily="34" charset="0"/>
              </a:rPr>
              <a:t>Inox</a:t>
            </a:r>
            <a:r>
              <a:rPr lang="en-IN" sz="1600" dirty="0">
                <a:latin typeface="Arial" panose="020B0604020202020204" pitchFamily="34" charset="0"/>
                <a:cs typeface="Arial" panose="020B0604020202020204" pitchFamily="34" charset="0"/>
              </a:rPr>
              <a:t> Air Products </a:t>
            </a:r>
            <a:r>
              <a:rPr lang="en-IN" sz="1600" dirty="0" err="1">
                <a:latin typeface="Arial" panose="020B0604020202020204" pitchFamily="34" charset="0"/>
                <a:cs typeface="Arial" panose="020B0604020202020204" pitchFamily="34" charset="0"/>
              </a:rPr>
              <a:t>Pvt.</a:t>
            </a:r>
            <a:r>
              <a:rPr lang="en-IN" sz="1600" dirty="0">
                <a:latin typeface="Arial" panose="020B0604020202020204" pitchFamily="34" charset="0"/>
                <a:cs typeface="Arial" panose="020B0604020202020204" pitchFamily="34" charset="0"/>
              </a:rPr>
              <a:t> Ltd and prior to this has worked in reputed companies like </a:t>
            </a:r>
            <a:r>
              <a:rPr lang="en-IN" sz="1600" dirty="0" err="1">
                <a:latin typeface="Arial" panose="020B0604020202020204" pitchFamily="34" charset="0"/>
                <a:cs typeface="Arial" panose="020B0604020202020204" pitchFamily="34" charset="0"/>
              </a:rPr>
              <a:t>Siegwerk</a:t>
            </a:r>
            <a:r>
              <a:rPr lang="en-IN" sz="1600" dirty="0">
                <a:latin typeface="Arial" panose="020B0604020202020204" pitchFamily="34" charset="0"/>
                <a:cs typeface="Arial" panose="020B0604020202020204" pitchFamily="34" charset="0"/>
              </a:rPr>
              <a:t>, </a:t>
            </a:r>
            <a:r>
              <a:rPr lang="en-IN" sz="1600" dirty="0" err="1">
                <a:latin typeface="Arial" panose="020B0604020202020204" pitchFamily="34" charset="0"/>
                <a:cs typeface="Arial" panose="020B0604020202020204" pitchFamily="34" charset="0"/>
              </a:rPr>
              <a:t>Nerolac</a:t>
            </a:r>
            <a:r>
              <a:rPr lang="en-IN" sz="1600" dirty="0">
                <a:latin typeface="Arial" panose="020B0604020202020204" pitchFamily="34" charset="0"/>
                <a:cs typeface="Arial" panose="020B0604020202020204" pitchFamily="34" charset="0"/>
              </a:rPr>
              <a:t> Paints, </a:t>
            </a:r>
            <a:r>
              <a:rPr lang="en-IN" sz="1600" dirty="0" err="1">
                <a:latin typeface="Arial" panose="020B0604020202020204" pitchFamily="34" charset="0"/>
                <a:cs typeface="Arial" panose="020B0604020202020204" pitchFamily="34" charset="0"/>
              </a:rPr>
              <a:t>Funskool</a:t>
            </a:r>
            <a:r>
              <a:rPr lang="en-IN" sz="1600" dirty="0">
                <a:latin typeface="Arial" panose="020B0604020202020204" pitchFamily="34" charset="0"/>
                <a:cs typeface="Arial" panose="020B0604020202020204" pitchFamily="34" charset="0"/>
              </a:rPr>
              <a:t> and Jenson and Nicholson in senior positions.</a:t>
            </a:r>
          </a:p>
          <a:p>
            <a:pPr marL="228600" indent="-228600" algn="just">
              <a:buFontTx/>
              <a:buAutoNum type="arabicPeriod"/>
              <a:defRPr/>
            </a:pPr>
            <a:endParaRPr lang="en-IN" sz="1600" dirty="0">
              <a:latin typeface="Arial" panose="020B0604020202020204" pitchFamily="34" charset="0"/>
              <a:cs typeface="Arial" panose="020B0604020202020204" pitchFamily="34" charset="0"/>
            </a:endParaRPr>
          </a:p>
          <a:p>
            <a:pPr marL="228600" indent="-228600" algn="just">
              <a:buFontTx/>
              <a:buAutoNum type="arabicPeriod"/>
              <a:defRPr/>
            </a:pPr>
            <a:r>
              <a:rPr lang="en-IN" sz="1600" b="1" dirty="0">
                <a:latin typeface="Arial" panose="020B0604020202020204" pitchFamily="34" charset="0"/>
                <a:cs typeface="Arial" panose="020B0604020202020204" pitchFamily="34" charset="0"/>
              </a:rPr>
              <a:t>Mr. M. R. Rao and Mrs Lakshmi R Rao </a:t>
            </a:r>
            <a:r>
              <a:rPr lang="en-IN" sz="1600" dirty="0">
                <a:latin typeface="Arial" panose="020B0604020202020204" pitchFamily="34" charset="0"/>
                <a:cs typeface="Arial" panose="020B0604020202020204" pitchFamily="34" charset="0"/>
              </a:rPr>
              <a:t>(Hyderabad) – Mr. M.R. Rao is </a:t>
            </a:r>
            <a:r>
              <a:rPr lang="en-IN" sz="1600" dirty="0" err="1">
                <a:latin typeface="Arial" panose="020B0604020202020204" pitchFamily="34" charset="0"/>
                <a:cs typeface="Arial" panose="020B0604020202020204" pitchFamily="34" charset="0"/>
              </a:rPr>
              <a:t>B.Com</a:t>
            </a:r>
            <a:r>
              <a:rPr lang="en-IN" sz="1600" dirty="0">
                <a:latin typeface="Arial" panose="020B0604020202020204" pitchFamily="34" charset="0"/>
                <a:cs typeface="Arial" panose="020B0604020202020204" pitchFamily="34" charset="0"/>
              </a:rPr>
              <a:t>, CAIIB and is retired as Senior Manager from Bank of Baroda. He has been consultant to many reputed business firms.</a:t>
            </a:r>
          </a:p>
          <a:p>
            <a:pPr marL="228600" indent="-228600" algn="just">
              <a:buFontTx/>
              <a:buAutoNum type="arabicPeriod"/>
              <a:defRPr/>
            </a:pPr>
            <a:endParaRPr lang="en-IN" sz="1600" dirty="0">
              <a:latin typeface="Arial" panose="020B0604020202020204" pitchFamily="34" charset="0"/>
              <a:cs typeface="Arial" panose="020B0604020202020204" pitchFamily="34" charset="0"/>
            </a:endParaRPr>
          </a:p>
          <a:p>
            <a:pPr marL="228600" indent="-228600" algn="just">
              <a:buFontTx/>
              <a:buAutoNum type="arabicPeriod"/>
              <a:defRPr/>
            </a:pPr>
            <a:r>
              <a:rPr lang="en-IN" sz="1600" b="1" dirty="0">
                <a:latin typeface="Arial" panose="020B0604020202020204" pitchFamily="34" charset="0"/>
                <a:cs typeface="Arial" panose="020B0604020202020204" pitchFamily="34" charset="0"/>
              </a:rPr>
              <a:t>Mr. </a:t>
            </a:r>
            <a:r>
              <a:rPr lang="en-IN" sz="1600" b="1" dirty="0" err="1">
                <a:latin typeface="Arial" panose="020B0604020202020204" pitchFamily="34" charset="0"/>
                <a:cs typeface="Arial" panose="020B0604020202020204" pitchFamily="34" charset="0"/>
              </a:rPr>
              <a:t>Vemuri</a:t>
            </a:r>
            <a:r>
              <a:rPr lang="en-IN" sz="1600" b="1" dirty="0">
                <a:latin typeface="Arial" panose="020B0604020202020204" pitchFamily="34" charset="0"/>
                <a:cs typeface="Arial" panose="020B0604020202020204" pitchFamily="34" charset="0"/>
              </a:rPr>
              <a:t> </a:t>
            </a:r>
            <a:r>
              <a:rPr lang="en-IN" sz="1600" b="1" dirty="0" err="1">
                <a:latin typeface="Arial" panose="020B0604020202020204" pitchFamily="34" charset="0"/>
                <a:cs typeface="Arial" panose="020B0604020202020204" pitchFamily="34" charset="0"/>
              </a:rPr>
              <a:t>Venkateswara</a:t>
            </a:r>
            <a:r>
              <a:rPr lang="en-IN" sz="1600" b="1" dirty="0">
                <a:latin typeface="Arial" panose="020B0604020202020204" pitchFamily="34" charset="0"/>
                <a:cs typeface="Arial" panose="020B0604020202020204" pitchFamily="34" charset="0"/>
              </a:rPr>
              <a:t> </a:t>
            </a:r>
            <a:r>
              <a:rPr lang="en-IN" sz="1600" b="1" dirty="0" err="1">
                <a:latin typeface="Arial" panose="020B0604020202020204" pitchFamily="34" charset="0"/>
                <a:cs typeface="Arial" panose="020B0604020202020204" pitchFamily="34" charset="0"/>
              </a:rPr>
              <a:t>Sarma</a:t>
            </a:r>
            <a:r>
              <a:rPr lang="en-IN" sz="1600" b="1" dirty="0">
                <a:latin typeface="Arial" panose="020B0604020202020204" pitchFamily="34" charset="0"/>
                <a:cs typeface="Arial" panose="020B0604020202020204" pitchFamily="34" charset="0"/>
              </a:rPr>
              <a:t> </a:t>
            </a:r>
            <a:r>
              <a:rPr lang="en-IN" sz="1600" dirty="0">
                <a:latin typeface="Arial" panose="020B0604020202020204" pitchFamily="34" charset="0"/>
                <a:cs typeface="Arial" panose="020B0604020202020204" pitchFamily="34" charset="0"/>
              </a:rPr>
              <a:t>(Rajahmundry) – Mr. V. V. </a:t>
            </a:r>
            <a:r>
              <a:rPr lang="en-IN" sz="1600" dirty="0" err="1">
                <a:latin typeface="Arial" panose="020B0604020202020204" pitchFamily="34" charset="0"/>
                <a:cs typeface="Arial" panose="020B0604020202020204" pitchFamily="34" charset="0"/>
              </a:rPr>
              <a:t>Sarma</a:t>
            </a:r>
            <a:r>
              <a:rPr lang="en-IN" sz="1600" dirty="0">
                <a:latin typeface="Arial" panose="020B0604020202020204" pitchFamily="34" charset="0"/>
                <a:cs typeface="Arial" panose="020B0604020202020204" pitchFamily="34" charset="0"/>
              </a:rPr>
              <a:t> is an agriculturist and has been actively involved in many social activities right from his younger age.</a:t>
            </a:r>
          </a:p>
          <a:p>
            <a:pPr marL="228600" indent="-228600" algn="just">
              <a:buFontTx/>
              <a:buAutoNum type="arabicPeriod"/>
              <a:defRPr/>
            </a:pPr>
            <a:endParaRPr lang="en-IN" sz="1600" dirty="0">
              <a:latin typeface="Arial" panose="020B0604020202020204" pitchFamily="34" charset="0"/>
              <a:cs typeface="Arial" panose="020B0604020202020204" pitchFamily="34" charset="0"/>
            </a:endParaRPr>
          </a:p>
          <a:p>
            <a:pPr marL="228600" indent="-228600" algn="just">
              <a:buFontTx/>
              <a:buAutoNum type="arabicPeriod"/>
              <a:defRPr/>
            </a:pPr>
            <a:r>
              <a:rPr lang="en-IN" sz="1600" dirty="0">
                <a:latin typeface="Arial" panose="020B0604020202020204" pitchFamily="34" charset="0"/>
                <a:cs typeface="Arial" panose="020B0604020202020204" pitchFamily="34" charset="0"/>
              </a:rPr>
              <a:t>Mr. </a:t>
            </a:r>
            <a:r>
              <a:rPr lang="en-IN" sz="1600" dirty="0" err="1">
                <a:latin typeface="Arial" panose="020B0604020202020204" pitchFamily="34" charset="0"/>
                <a:cs typeface="Arial" panose="020B0604020202020204" pitchFamily="34" charset="0"/>
              </a:rPr>
              <a:t>Eranki</a:t>
            </a:r>
            <a:r>
              <a:rPr lang="en-IN" sz="1600" dirty="0">
                <a:latin typeface="Arial" panose="020B0604020202020204" pitchFamily="34" charset="0"/>
                <a:cs typeface="Arial" panose="020B0604020202020204" pitchFamily="34" charset="0"/>
              </a:rPr>
              <a:t> Kamesh, </a:t>
            </a:r>
            <a:r>
              <a:rPr lang="en-IN" sz="1600" dirty="0" err="1">
                <a:latin typeface="Arial" panose="020B0604020202020204" pitchFamily="34" charset="0"/>
                <a:cs typeface="Arial" panose="020B0604020202020204" pitchFamily="34" charset="0"/>
              </a:rPr>
              <a:t>M.Sc</a:t>
            </a:r>
            <a:r>
              <a:rPr lang="en-IN" sz="1600" dirty="0">
                <a:latin typeface="Arial" panose="020B0604020202020204" pitchFamily="34" charset="0"/>
                <a:cs typeface="Arial" panose="020B0604020202020204" pitchFamily="34" charset="0"/>
              </a:rPr>
              <a:t>, M.S and Mrs E. </a:t>
            </a:r>
            <a:r>
              <a:rPr lang="en-IN" sz="1600" dirty="0" err="1">
                <a:latin typeface="Arial" panose="020B0604020202020204" pitchFamily="34" charset="0"/>
                <a:cs typeface="Arial" panose="020B0604020202020204" pitchFamily="34" charset="0"/>
              </a:rPr>
              <a:t>Nagamani</a:t>
            </a:r>
            <a:r>
              <a:rPr lang="en-IN" sz="1600" dirty="0">
                <a:latin typeface="Arial" panose="020B0604020202020204" pitchFamily="34" charset="0"/>
                <a:cs typeface="Arial" panose="020B0604020202020204" pitchFamily="34" charset="0"/>
              </a:rPr>
              <a:t>, </a:t>
            </a:r>
            <a:r>
              <a:rPr lang="en-IN" sz="1600" dirty="0" err="1">
                <a:latin typeface="Arial" panose="020B0604020202020204" pitchFamily="34" charset="0"/>
                <a:cs typeface="Arial" panose="020B0604020202020204" pitchFamily="34" charset="0"/>
              </a:rPr>
              <a:t>M.Sc</a:t>
            </a:r>
            <a:r>
              <a:rPr lang="en-IN" sz="1600" dirty="0">
                <a:latin typeface="Arial" panose="020B0604020202020204" pitchFamily="34" charset="0"/>
                <a:cs typeface="Arial" panose="020B0604020202020204" pitchFamily="34" charset="0"/>
              </a:rPr>
              <a:t> (residents of USA) – Mr. Kamesh has worked earlier in Oracle and he has now started his own Company in USA.</a:t>
            </a:r>
          </a:p>
          <a:p>
            <a:pPr marL="228600" indent="-228600" algn="just">
              <a:buFontTx/>
              <a:buAutoNum type="arabicPeriod"/>
              <a:defRPr/>
            </a:pPr>
            <a:endParaRPr lang="en-IN" sz="1600" dirty="0">
              <a:latin typeface="Arial" panose="020B0604020202020204" pitchFamily="34" charset="0"/>
              <a:cs typeface="Arial" panose="020B0604020202020204" pitchFamily="34" charset="0"/>
            </a:endParaRPr>
          </a:p>
          <a:p>
            <a:pPr marL="228600" indent="-228600" algn="just">
              <a:buFontTx/>
              <a:buAutoNum type="arabicPeriod"/>
              <a:defRPr/>
            </a:pPr>
            <a:r>
              <a:rPr lang="en-IN" sz="1600" dirty="0">
                <a:latin typeface="Arial" panose="020B0604020202020204" pitchFamily="34" charset="0"/>
                <a:cs typeface="Arial" panose="020B0604020202020204" pitchFamily="34" charset="0"/>
              </a:rPr>
              <a:t>Mr. </a:t>
            </a:r>
            <a:r>
              <a:rPr lang="en-IN" sz="1600" dirty="0" err="1">
                <a:latin typeface="Arial" panose="020B0604020202020204" pitchFamily="34" charset="0"/>
                <a:cs typeface="Arial" panose="020B0604020202020204" pitchFamily="34" charset="0"/>
              </a:rPr>
              <a:t>Khambampati</a:t>
            </a:r>
            <a:r>
              <a:rPr lang="en-IN" sz="1600" dirty="0">
                <a:latin typeface="Arial" panose="020B0604020202020204" pitchFamily="34" charset="0"/>
                <a:cs typeface="Arial" panose="020B0604020202020204" pitchFamily="34" charset="0"/>
              </a:rPr>
              <a:t> Prasad, </a:t>
            </a:r>
            <a:r>
              <a:rPr lang="en-IN" sz="1600" dirty="0" err="1">
                <a:latin typeface="Arial" panose="020B0604020202020204" pitchFamily="34" charset="0"/>
                <a:cs typeface="Arial" panose="020B0604020202020204" pitchFamily="34" charset="0"/>
              </a:rPr>
              <a:t>P.hd</a:t>
            </a:r>
            <a:r>
              <a:rPr lang="en-IN" sz="1600" dirty="0">
                <a:latin typeface="Arial" panose="020B0604020202020204" pitchFamily="34" charset="0"/>
                <a:cs typeface="Arial" panose="020B0604020202020204" pitchFamily="34" charset="0"/>
              </a:rPr>
              <a:t> in Pharma and Mrs. K. </a:t>
            </a:r>
            <a:r>
              <a:rPr lang="en-IN" sz="1600" dirty="0" err="1">
                <a:latin typeface="Arial" panose="020B0604020202020204" pitchFamily="34" charset="0"/>
                <a:cs typeface="Arial" panose="020B0604020202020204" pitchFamily="34" charset="0"/>
              </a:rPr>
              <a:t>Padmaja</a:t>
            </a:r>
            <a:r>
              <a:rPr lang="en-IN" sz="1600" dirty="0">
                <a:latin typeface="Arial" panose="020B0604020202020204" pitchFamily="34" charset="0"/>
                <a:cs typeface="Arial" panose="020B0604020202020204" pitchFamily="34" charset="0"/>
              </a:rPr>
              <a:t>, M.S (residents of USA) – Both are working for reputed companies in USA</a:t>
            </a:r>
          </a:p>
          <a:p>
            <a:pPr marL="228600" indent="-228600" algn="just">
              <a:buFontTx/>
              <a:buAutoNum type="arabicPeriod"/>
              <a:defRPr/>
            </a:pPr>
            <a:endParaRPr lang="en-IN" sz="1600" dirty="0">
              <a:latin typeface="Arial" panose="020B0604020202020204" pitchFamily="34" charset="0"/>
              <a:cs typeface="Arial" panose="020B0604020202020204" pitchFamily="34" charset="0"/>
            </a:endParaRPr>
          </a:p>
          <a:p>
            <a:pPr marL="228600" indent="-228600" algn="just">
              <a:buFontTx/>
              <a:buAutoNum type="arabicPeriod"/>
              <a:defRPr/>
            </a:pPr>
            <a:r>
              <a:rPr lang="en-IN" sz="1600" dirty="0">
                <a:latin typeface="Arial" panose="020B0604020202020204" pitchFamily="34" charset="0"/>
                <a:cs typeface="Arial" panose="020B0604020202020204" pitchFamily="34" charset="0"/>
              </a:rPr>
              <a:t>Mr. </a:t>
            </a:r>
            <a:r>
              <a:rPr lang="en-IN" sz="1600" dirty="0" err="1">
                <a:latin typeface="Arial" panose="020B0604020202020204" pitchFamily="34" charset="0"/>
                <a:cs typeface="Arial" panose="020B0604020202020204" pitchFamily="34" charset="0"/>
              </a:rPr>
              <a:t>Garimella</a:t>
            </a:r>
            <a:r>
              <a:rPr lang="en-IN" sz="1600" dirty="0">
                <a:latin typeface="Arial" panose="020B0604020202020204" pitchFamily="34" charset="0"/>
                <a:cs typeface="Arial" panose="020B0604020202020204" pitchFamily="34" charset="0"/>
              </a:rPr>
              <a:t> </a:t>
            </a:r>
            <a:r>
              <a:rPr lang="en-IN" sz="1600" dirty="0" err="1">
                <a:latin typeface="Arial" panose="020B0604020202020204" pitchFamily="34" charset="0"/>
                <a:cs typeface="Arial" panose="020B0604020202020204" pitchFamily="34" charset="0"/>
              </a:rPr>
              <a:t>Sesha</a:t>
            </a:r>
            <a:r>
              <a:rPr lang="en-IN" sz="1600" dirty="0">
                <a:latin typeface="Arial" panose="020B0604020202020204" pitchFamily="34" charset="0"/>
                <a:cs typeface="Arial" panose="020B0604020202020204" pitchFamily="34" charset="0"/>
              </a:rPr>
              <a:t> Kumar, </a:t>
            </a:r>
            <a:r>
              <a:rPr lang="en-IN" sz="1600" dirty="0" err="1">
                <a:latin typeface="Arial" panose="020B0604020202020204" pitchFamily="34" charset="0"/>
                <a:cs typeface="Arial" panose="020B0604020202020204" pitchFamily="34" charset="0"/>
              </a:rPr>
              <a:t>P.hd</a:t>
            </a:r>
            <a:r>
              <a:rPr lang="en-IN" sz="1600" dirty="0">
                <a:latin typeface="Arial" panose="020B0604020202020204" pitchFamily="34" charset="0"/>
                <a:cs typeface="Arial" panose="020B0604020202020204" pitchFamily="34" charset="0"/>
              </a:rPr>
              <a:t> in Chemistry and Mrs. </a:t>
            </a:r>
            <a:r>
              <a:rPr lang="en-IN" sz="1600" dirty="0" err="1">
                <a:latin typeface="Arial" panose="020B0604020202020204" pitchFamily="34" charset="0"/>
                <a:cs typeface="Arial" panose="020B0604020202020204" pitchFamily="34" charset="0"/>
              </a:rPr>
              <a:t>Aruna</a:t>
            </a:r>
            <a:r>
              <a:rPr lang="en-IN" sz="1600" dirty="0">
                <a:latin typeface="Arial" panose="020B0604020202020204" pitchFamily="34" charset="0"/>
                <a:cs typeface="Arial" panose="020B0604020202020204" pitchFamily="34" charset="0"/>
              </a:rPr>
              <a:t> M.C.A (residents of USA)  - Mr. </a:t>
            </a:r>
            <a:r>
              <a:rPr lang="en-IN" sz="1600" dirty="0" err="1">
                <a:latin typeface="Arial" panose="020B0604020202020204" pitchFamily="34" charset="0"/>
                <a:cs typeface="Arial" panose="020B0604020202020204" pitchFamily="34" charset="0"/>
              </a:rPr>
              <a:t>Sesha</a:t>
            </a:r>
            <a:r>
              <a:rPr lang="en-IN" sz="1600" dirty="0">
                <a:latin typeface="Arial" panose="020B0604020202020204" pitchFamily="34" charset="0"/>
                <a:cs typeface="Arial" panose="020B0604020202020204" pitchFamily="34" charset="0"/>
              </a:rPr>
              <a:t> Kumar is working in </a:t>
            </a:r>
            <a:r>
              <a:rPr lang="en-IN" sz="1600" dirty="0" err="1">
                <a:latin typeface="Arial" panose="020B0604020202020204" pitchFamily="34" charset="0"/>
                <a:cs typeface="Arial" panose="020B0604020202020204" pitchFamily="34" charset="0"/>
              </a:rPr>
              <a:t>Dr.</a:t>
            </a:r>
            <a:r>
              <a:rPr lang="en-IN" sz="1600" dirty="0">
                <a:latin typeface="Arial" panose="020B0604020202020204" pitchFamily="34" charset="0"/>
                <a:cs typeface="Arial" panose="020B0604020202020204" pitchFamily="34" charset="0"/>
              </a:rPr>
              <a:t> Reddy Labs at USA in the senior management position and Mrs. </a:t>
            </a:r>
            <a:r>
              <a:rPr lang="en-IN" sz="1600" dirty="0" err="1">
                <a:latin typeface="Arial" panose="020B0604020202020204" pitchFamily="34" charset="0"/>
                <a:cs typeface="Arial" panose="020B0604020202020204" pitchFamily="34" charset="0"/>
              </a:rPr>
              <a:t>Aruna</a:t>
            </a:r>
            <a:r>
              <a:rPr lang="en-IN" sz="1600" dirty="0">
                <a:latin typeface="Arial" panose="020B0604020202020204" pitchFamily="34" charset="0"/>
                <a:cs typeface="Arial" panose="020B0604020202020204" pitchFamily="34" charset="0"/>
              </a:rPr>
              <a:t> has worked in Accenture and is now on her own.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7E72EFC-89DC-4695-B2B6-822A2378F24C}"/>
              </a:ext>
            </a:extLst>
          </p:cNvPr>
          <p:cNvSpPr>
            <a:spLocks noGrp="1" noChangeArrowheads="1"/>
          </p:cNvSpPr>
          <p:nvPr>
            <p:ph type="title"/>
          </p:nvPr>
        </p:nvSpPr>
        <p:spPr>
          <a:xfrm>
            <a:off x="228600" y="168274"/>
            <a:ext cx="7648575" cy="1143000"/>
          </a:xfrm>
        </p:spPr>
        <p:txBody>
          <a:bodyPr/>
          <a:lstStyle/>
          <a:p>
            <a:pPr eaLnBrk="1" hangingPunct="1"/>
            <a:r>
              <a:rPr lang="en-US" altLang="en-US" sz="4000" dirty="0"/>
              <a:t>Mission</a:t>
            </a:r>
          </a:p>
        </p:txBody>
      </p:sp>
      <p:sp>
        <p:nvSpPr>
          <p:cNvPr id="8" name="Rectangle 5">
            <a:extLst>
              <a:ext uri="{FF2B5EF4-FFF2-40B4-BE49-F238E27FC236}">
                <a16:creationId xmlns:a16="http://schemas.microsoft.com/office/drawing/2014/main" id="{5556B788-37AA-4B7A-A256-851643B5E138}"/>
              </a:ext>
            </a:extLst>
          </p:cNvPr>
          <p:cNvSpPr>
            <a:spLocks noChangeArrowheads="1"/>
          </p:cNvSpPr>
          <p:nvPr/>
        </p:nvSpPr>
        <p:spPr bwMode="auto">
          <a:xfrm>
            <a:off x="228600" y="2090173"/>
            <a:ext cx="10058400" cy="2677656"/>
          </a:xfrm>
          <a:prstGeom prst="rect">
            <a:avLst/>
          </a:prstGeom>
          <a:noFill/>
          <a:ln>
            <a:noFill/>
          </a:ln>
          <a:effectLst/>
        </p:spPr>
        <p:txBody>
          <a:bodyPr wrap="square" anchor="ctr">
            <a:spAutoFit/>
          </a:bodyPr>
          <a:lstStyle/>
          <a:p>
            <a:pPr algn="ctr" eaLnBrk="1" hangingPunct="1">
              <a:defRPr/>
            </a:pPr>
            <a:r>
              <a:rPr lang="en-IN" altLang="en-US" sz="2800" dirty="0">
                <a:solidFill>
                  <a:schemeClr val="tx1">
                    <a:lumMod val="75000"/>
                    <a:lumOff val="25000"/>
                  </a:schemeClr>
                </a:solidFill>
                <a:latin typeface="Arial" panose="020B0604020202020204" pitchFamily="34" charset="0"/>
                <a:cs typeface="Arial" panose="020B0604020202020204" pitchFamily="34" charset="0"/>
              </a:rPr>
              <a:t>CLS Foundation is an organization of trustees and members who actively engage themselves and continuously explore all possible avenues to help the needy. Act as a bridge between the people who need help and the people who can help. We spread the message and impress upon people on </a:t>
            </a:r>
          </a:p>
          <a:p>
            <a:pPr algn="ctr" eaLnBrk="1" hangingPunct="1">
              <a:defRPr/>
            </a:pPr>
            <a:r>
              <a:rPr lang="en-IN" altLang="en-US" sz="2800" u="sng" dirty="0">
                <a:solidFill>
                  <a:schemeClr val="tx1">
                    <a:lumMod val="75000"/>
                    <a:lumOff val="25000"/>
                  </a:schemeClr>
                </a:solidFill>
                <a:latin typeface="Arial" panose="020B0604020202020204" pitchFamily="34" charset="0"/>
                <a:cs typeface="Arial" panose="020B0604020202020204" pitchFamily="34" charset="0"/>
              </a:rPr>
              <a:t>JOY of GIVING</a:t>
            </a:r>
            <a:r>
              <a:rPr lang="en-IN" altLang="en-US" sz="2800" dirty="0">
                <a:solidFill>
                  <a:schemeClr val="tx1">
                    <a:lumMod val="75000"/>
                    <a:lumOff val="25000"/>
                  </a:schemeClr>
                </a:solidFill>
                <a:latin typeface="Arial" panose="020B0604020202020204" pitchFamily="34" charset="0"/>
                <a:cs typeface="Arial" panose="020B0604020202020204"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192BB44-4AFB-48E6-B59B-A119240D6992}"/>
              </a:ext>
            </a:extLst>
          </p:cNvPr>
          <p:cNvSpPr>
            <a:spLocks noGrp="1" noChangeArrowheads="1"/>
          </p:cNvSpPr>
          <p:nvPr>
            <p:ph type="title"/>
          </p:nvPr>
        </p:nvSpPr>
        <p:spPr>
          <a:xfrm>
            <a:off x="152400" y="0"/>
            <a:ext cx="7648575" cy="1143000"/>
          </a:xfrm>
        </p:spPr>
        <p:txBody>
          <a:bodyPr/>
          <a:lstStyle/>
          <a:p>
            <a:pPr eaLnBrk="1" hangingPunct="1"/>
            <a:r>
              <a:rPr lang="en-US" altLang="en-US" dirty="0"/>
              <a:t>Vision</a:t>
            </a:r>
          </a:p>
        </p:txBody>
      </p:sp>
      <p:sp>
        <p:nvSpPr>
          <p:cNvPr id="5" name="Rectangle 6">
            <a:extLst>
              <a:ext uri="{FF2B5EF4-FFF2-40B4-BE49-F238E27FC236}">
                <a16:creationId xmlns:a16="http://schemas.microsoft.com/office/drawing/2014/main" id="{D3523335-ACEA-4C74-A908-4C60DB38106A}"/>
              </a:ext>
            </a:extLst>
          </p:cNvPr>
          <p:cNvSpPr>
            <a:spLocks noChangeArrowheads="1"/>
          </p:cNvSpPr>
          <p:nvPr/>
        </p:nvSpPr>
        <p:spPr bwMode="auto">
          <a:xfrm>
            <a:off x="457200" y="2006036"/>
            <a:ext cx="11125199" cy="2677656"/>
          </a:xfrm>
          <a:prstGeom prst="rect">
            <a:avLst/>
          </a:prstGeom>
          <a:noFill/>
          <a:ln>
            <a:noFill/>
          </a:ln>
          <a:effectLst/>
        </p:spPr>
        <p:txBody>
          <a:bodyPr wrap="square" anchor="ct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IN" altLang="en-US" sz="2800" kern="0" dirty="0">
                <a:solidFill>
                  <a:schemeClr val="tx1">
                    <a:lumMod val="75000"/>
                    <a:lumOff val="25000"/>
                  </a:schemeClr>
                </a:solidFill>
              </a:rPr>
              <a:t>We actively work in identifying and enrolling socially conscious donors who can help the needy. We explore all possible opportunities of extending help when we come across the people who need a helping hand to make their lives better. We tirelessly work to achieve the objectives for which CLS Foundation was started</a:t>
            </a:r>
            <a:r>
              <a:rPr lang="en-IN" altLang="en-US" sz="1600" kern="0" dirty="0">
                <a:solidFill>
                  <a:schemeClr val="tx1">
                    <a:lumMod val="75000"/>
                    <a:lumOff val="25000"/>
                  </a:schemeClr>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C274FDF-90BF-463B-B8DF-48369845258E}"/>
              </a:ext>
            </a:extLst>
          </p:cNvPr>
          <p:cNvSpPr>
            <a:spLocks noGrp="1" noChangeArrowheads="1"/>
          </p:cNvSpPr>
          <p:nvPr>
            <p:ph type="title"/>
          </p:nvPr>
        </p:nvSpPr>
        <p:spPr>
          <a:xfrm>
            <a:off x="228600" y="152400"/>
            <a:ext cx="7315200" cy="609600"/>
          </a:xfrm>
        </p:spPr>
        <p:txBody>
          <a:bodyPr>
            <a:normAutofit fontScale="90000"/>
          </a:bodyPr>
          <a:lstStyle/>
          <a:p>
            <a:pPr eaLnBrk="1" hangingPunct="1"/>
            <a:br>
              <a:rPr lang="en-US" altLang="en-US" sz="4000" b="1" dirty="0"/>
            </a:br>
            <a:r>
              <a:rPr lang="en-US" altLang="en-US" sz="4000" dirty="0"/>
              <a:t>Objectives</a:t>
            </a:r>
            <a:endParaRPr lang="en-US" altLang="en-US" sz="3600" dirty="0"/>
          </a:p>
        </p:txBody>
      </p:sp>
      <p:sp>
        <p:nvSpPr>
          <p:cNvPr id="5" name="Rectangle 7">
            <a:extLst>
              <a:ext uri="{FF2B5EF4-FFF2-40B4-BE49-F238E27FC236}">
                <a16:creationId xmlns:a16="http://schemas.microsoft.com/office/drawing/2014/main" id="{9BB16D07-EF2E-4757-9520-7BDFB2246CBC}"/>
              </a:ext>
            </a:extLst>
          </p:cNvPr>
          <p:cNvSpPr>
            <a:spLocks noChangeArrowheads="1"/>
          </p:cNvSpPr>
          <p:nvPr/>
        </p:nvSpPr>
        <p:spPr bwMode="auto">
          <a:xfrm>
            <a:off x="381000" y="1333293"/>
            <a:ext cx="9982200" cy="5262979"/>
          </a:xfrm>
          <a:prstGeom prst="rect">
            <a:avLst/>
          </a:prstGeom>
          <a:noFill/>
          <a:ln>
            <a:noFill/>
          </a:ln>
          <a:effectLst/>
        </p:spPr>
        <p:txBody>
          <a:bodyPr wrap="square" anchor="ctr">
            <a:spAutoFit/>
          </a:bodyPr>
          <a:lstStyle>
            <a:lvl1pPr>
              <a:tabLst>
                <a:tab pos="914400" algn="l"/>
              </a:tabLst>
              <a:defRPr>
                <a:solidFill>
                  <a:schemeClr val="tx1"/>
                </a:solidFill>
                <a:latin typeface="Arial" panose="020B0604020202020204" pitchFamily="34" charset="0"/>
                <a:cs typeface="Arial" panose="020B0604020202020204" pitchFamily="34" charset="0"/>
              </a:defRPr>
            </a:lvl1pPr>
            <a:lvl2pPr>
              <a:tabLst>
                <a:tab pos="914400" algn="l"/>
              </a:tabLst>
              <a:defRPr>
                <a:solidFill>
                  <a:schemeClr val="tx1"/>
                </a:solidFill>
                <a:latin typeface="Arial" panose="020B0604020202020204" pitchFamily="34" charset="0"/>
                <a:cs typeface="Arial" panose="020B0604020202020204" pitchFamily="34" charset="0"/>
              </a:defRPr>
            </a:lvl2pPr>
            <a:lvl3pPr>
              <a:tabLst>
                <a:tab pos="914400" algn="l"/>
              </a:tabLst>
              <a:defRPr>
                <a:solidFill>
                  <a:schemeClr val="tx1"/>
                </a:solidFill>
                <a:latin typeface="Arial" panose="020B0604020202020204" pitchFamily="34" charset="0"/>
                <a:cs typeface="Arial" panose="020B0604020202020204" pitchFamily="34" charset="0"/>
              </a:defRPr>
            </a:lvl3pPr>
            <a:lvl4pPr>
              <a:tabLst>
                <a:tab pos="914400" algn="l"/>
              </a:tabLst>
              <a:defRPr>
                <a:solidFill>
                  <a:schemeClr val="tx1"/>
                </a:solidFill>
                <a:latin typeface="Arial" panose="020B0604020202020204" pitchFamily="34" charset="0"/>
                <a:cs typeface="Arial" panose="020B0604020202020204" pitchFamily="34" charset="0"/>
              </a:defRPr>
            </a:lvl4pPr>
            <a:lvl5pPr>
              <a:tabLst>
                <a:tab pos="91440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91440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91440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91440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914400" algn="l"/>
              </a:tabLst>
              <a:defRPr>
                <a:solidFill>
                  <a:schemeClr val="tx1"/>
                </a:solidFill>
                <a:latin typeface="Arial" panose="020B0604020202020204" pitchFamily="34" charset="0"/>
                <a:cs typeface="Arial" panose="020B0604020202020204" pitchFamily="34" charset="0"/>
              </a:defRPr>
            </a:lvl9pPr>
          </a:lstStyle>
          <a:p>
            <a:pPr marL="171450" indent="-171450">
              <a:buFont typeface="Arial" panose="020B0604020202020204" pitchFamily="34" charset="0"/>
              <a:buChar char="•"/>
              <a:defRPr/>
            </a:pPr>
            <a:endParaRPr lang="en-IN" altLang="en-US" sz="1200" b="1" dirty="0">
              <a:solidFill>
                <a:schemeClr val="tx1">
                  <a:lumMod val="75000"/>
                  <a:lumOff val="25000"/>
                </a:schemeClr>
              </a:solidFill>
            </a:endParaRPr>
          </a:p>
          <a:p>
            <a:pPr marL="800100" lvl="1" indent="-342900">
              <a:buFont typeface="Arial" panose="020B0604020202020204" pitchFamily="34" charset="0"/>
              <a:buChar char="•"/>
              <a:defRPr/>
            </a:pPr>
            <a:r>
              <a:rPr lang="en-IN" altLang="en-US" sz="2000" dirty="0">
                <a:solidFill>
                  <a:schemeClr val="tx1">
                    <a:lumMod val="75000"/>
                    <a:lumOff val="25000"/>
                  </a:schemeClr>
                </a:solidFill>
              </a:rPr>
              <a:t>To provide financial assistance to meritorious under privileged children to help them complete their education without any discrimination on account of caste, creed, religion and sex.</a:t>
            </a:r>
          </a:p>
          <a:p>
            <a:pPr marL="800100" lvl="1" indent="-342900">
              <a:buFont typeface="Arial" panose="020B0604020202020204" pitchFamily="34" charset="0"/>
              <a:buChar char="•"/>
              <a:defRPr/>
            </a:pPr>
            <a:endParaRPr lang="en-IN" altLang="en-US" sz="2000" dirty="0">
              <a:solidFill>
                <a:schemeClr val="tx1">
                  <a:lumMod val="75000"/>
                  <a:lumOff val="25000"/>
                </a:schemeClr>
              </a:solidFill>
            </a:endParaRPr>
          </a:p>
          <a:p>
            <a:pPr marL="800100" lvl="1" indent="-342900">
              <a:buFont typeface="Arial" panose="020B0604020202020204" pitchFamily="34" charset="0"/>
              <a:buChar char="•"/>
              <a:defRPr/>
            </a:pPr>
            <a:r>
              <a:rPr lang="en-IN" altLang="en-US" sz="2000" dirty="0">
                <a:solidFill>
                  <a:schemeClr val="tx1">
                    <a:lumMod val="75000"/>
                    <a:lumOff val="25000"/>
                  </a:schemeClr>
                </a:solidFill>
              </a:rPr>
              <a:t>To grant aid in cash or kind for undergoing medical treatment or surgery for deserving patients to meet the cost either fully or partially.</a:t>
            </a:r>
          </a:p>
          <a:p>
            <a:pPr marL="800100" lvl="1" indent="-342900">
              <a:buFont typeface="Arial" panose="020B0604020202020204" pitchFamily="34" charset="0"/>
              <a:buChar char="•"/>
              <a:defRPr/>
            </a:pPr>
            <a:endParaRPr lang="en-IN" altLang="en-US" sz="2000" dirty="0">
              <a:solidFill>
                <a:schemeClr val="tx1">
                  <a:lumMod val="75000"/>
                  <a:lumOff val="25000"/>
                </a:schemeClr>
              </a:solidFill>
            </a:endParaRPr>
          </a:p>
          <a:p>
            <a:pPr marL="800100" lvl="1" indent="-342900">
              <a:buFont typeface="Arial" panose="020B0604020202020204" pitchFamily="34" charset="0"/>
              <a:buChar char="•"/>
              <a:defRPr/>
            </a:pPr>
            <a:r>
              <a:rPr lang="en-IN" altLang="en-US" sz="2000" dirty="0">
                <a:solidFill>
                  <a:schemeClr val="tx1">
                    <a:lumMod val="75000"/>
                    <a:lumOff val="25000"/>
                  </a:schemeClr>
                </a:solidFill>
              </a:rPr>
              <a:t>To establish, promote, setup, run, maintain, assist, finance support, and/or aid orphanages, old age homes etc., to help the poor, old and infirm people without any discrimination as to caste, religion or sex.</a:t>
            </a:r>
          </a:p>
          <a:p>
            <a:pPr marL="800100" lvl="1" indent="-342900">
              <a:buFont typeface="Arial" panose="020B0604020202020204" pitchFamily="34" charset="0"/>
              <a:buChar char="•"/>
              <a:defRPr/>
            </a:pPr>
            <a:endParaRPr lang="en-IN" altLang="en-US" sz="2000" dirty="0">
              <a:solidFill>
                <a:schemeClr val="tx1">
                  <a:lumMod val="75000"/>
                  <a:lumOff val="25000"/>
                </a:schemeClr>
              </a:solidFill>
            </a:endParaRPr>
          </a:p>
          <a:p>
            <a:pPr marL="800100" lvl="1" indent="-342900">
              <a:buFont typeface="Arial" panose="020B0604020202020204" pitchFamily="34" charset="0"/>
              <a:buChar char="•"/>
              <a:defRPr/>
            </a:pPr>
            <a:r>
              <a:rPr lang="en-IN" altLang="en-US" sz="2000" dirty="0">
                <a:solidFill>
                  <a:schemeClr val="tx1">
                    <a:lumMod val="75000"/>
                    <a:lumOff val="25000"/>
                  </a:schemeClr>
                </a:solidFill>
              </a:rPr>
              <a:t>To grant, aid or render assistance to other charitable trusts or institutions.</a:t>
            </a:r>
          </a:p>
          <a:p>
            <a:pPr marL="800100" lvl="1" indent="-342900">
              <a:buFont typeface="Arial" panose="020B0604020202020204" pitchFamily="34" charset="0"/>
              <a:buChar char="•"/>
              <a:defRPr/>
            </a:pPr>
            <a:endParaRPr lang="en-IN" altLang="en-US" sz="2000" dirty="0">
              <a:solidFill>
                <a:schemeClr val="tx1">
                  <a:lumMod val="75000"/>
                  <a:lumOff val="25000"/>
                </a:schemeClr>
              </a:solidFill>
            </a:endParaRPr>
          </a:p>
          <a:p>
            <a:pPr marL="800100" lvl="1" indent="-342900">
              <a:buFont typeface="Arial" panose="020B0604020202020204" pitchFamily="34" charset="0"/>
              <a:buChar char="•"/>
              <a:defRPr/>
            </a:pPr>
            <a:r>
              <a:rPr lang="en-IN" altLang="en-US" sz="2000" dirty="0">
                <a:solidFill>
                  <a:schemeClr val="tx1">
                    <a:lumMod val="75000"/>
                    <a:lumOff val="25000"/>
                  </a:schemeClr>
                </a:solidFill>
              </a:rPr>
              <a:t>To print and publishing books, pamphlets, periodicals in India for the spread and advancement of education and culture.</a:t>
            </a:r>
          </a:p>
          <a:p>
            <a:pPr marL="342900" indent="-342900">
              <a:buFont typeface="Arial" panose="020B0604020202020204" pitchFamily="34" charset="0"/>
              <a:buChar char="•"/>
              <a:defRPr/>
            </a:pPr>
            <a:endParaRPr lang="en-IN" altLang="en-US" dirty="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D05EF2E-6959-4D05-AF4C-B730B9BEAAD3}"/>
              </a:ext>
            </a:extLst>
          </p:cNvPr>
          <p:cNvSpPr>
            <a:spLocks noGrp="1" noChangeArrowheads="1"/>
          </p:cNvSpPr>
          <p:nvPr>
            <p:ph type="title"/>
          </p:nvPr>
        </p:nvSpPr>
        <p:spPr>
          <a:xfrm>
            <a:off x="48684" y="153987"/>
            <a:ext cx="10390716" cy="1143000"/>
          </a:xfrm>
        </p:spPr>
        <p:txBody>
          <a:bodyPr/>
          <a:lstStyle/>
          <a:p>
            <a:pPr eaLnBrk="1" hangingPunct="1"/>
            <a:r>
              <a:rPr lang="en-US" altLang="en-US" sz="3200" dirty="0">
                <a:latin typeface="Verdana" panose="020B0604030504040204" pitchFamily="34" charset="0"/>
              </a:rPr>
              <a:t>Merit Scholarship for Education</a:t>
            </a:r>
          </a:p>
        </p:txBody>
      </p:sp>
      <p:sp>
        <p:nvSpPr>
          <p:cNvPr id="60419" name="Rectangle 3">
            <a:extLst>
              <a:ext uri="{FF2B5EF4-FFF2-40B4-BE49-F238E27FC236}">
                <a16:creationId xmlns:a16="http://schemas.microsoft.com/office/drawing/2014/main" id="{B315E063-E69C-4903-B7A4-0FAC7151C619}"/>
              </a:ext>
            </a:extLst>
          </p:cNvPr>
          <p:cNvSpPr>
            <a:spLocks noGrp="1" noChangeArrowheads="1"/>
          </p:cNvSpPr>
          <p:nvPr>
            <p:ph type="body" sz="half" idx="1"/>
          </p:nvPr>
        </p:nvSpPr>
        <p:spPr>
          <a:xfrm>
            <a:off x="492761" y="1371600"/>
            <a:ext cx="5105400" cy="4114800"/>
          </a:xfrm>
        </p:spPr>
        <p:txBody>
          <a:bodyPr/>
          <a:lstStyle/>
          <a:p>
            <a:pPr algn="ctr" eaLnBrk="1" hangingPunct="1">
              <a:buFont typeface="Wingdings" panose="05000000000000000000" pitchFamily="2" charset="2"/>
              <a:buNone/>
            </a:pPr>
            <a:endParaRPr lang="en-US" altLang="en-US" sz="1800" b="1" u="sng" dirty="0">
              <a:solidFill>
                <a:srgbClr val="666699"/>
              </a:solidFill>
            </a:endParaRPr>
          </a:p>
          <a:p>
            <a:pPr eaLnBrk="1" hangingPunct="1">
              <a:buFont typeface="Wingdings" panose="05000000000000000000" pitchFamily="2" charset="2"/>
              <a:buNone/>
            </a:pPr>
            <a:r>
              <a:rPr lang="en-US" altLang="en-US" sz="1600" b="1" dirty="0">
                <a:solidFill>
                  <a:srgbClr val="339966"/>
                </a:solidFill>
              </a:rPr>
              <a:t>Class : </a:t>
            </a:r>
            <a:r>
              <a:rPr lang="en-US" altLang="en-US" sz="1600" b="1" dirty="0" err="1">
                <a:solidFill>
                  <a:srgbClr val="339966"/>
                </a:solidFill>
              </a:rPr>
              <a:t>X</a:t>
            </a:r>
            <a:r>
              <a:rPr lang="en-US" altLang="en-US" sz="1600" b="1" baseline="30000" dirty="0" err="1">
                <a:solidFill>
                  <a:srgbClr val="339966"/>
                </a:solidFill>
              </a:rPr>
              <a:t>th</a:t>
            </a:r>
            <a:endParaRPr lang="en-US" altLang="en-US" sz="1600" b="1" dirty="0">
              <a:solidFill>
                <a:srgbClr val="339966"/>
              </a:solidFill>
            </a:endParaRPr>
          </a:p>
          <a:p>
            <a:pPr eaLnBrk="1" hangingPunct="1">
              <a:buFont typeface="Wingdings" panose="05000000000000000000" pitchFamily="2" charset="2"/>
              <a:buNone/>
            </a:pPr>
            <a:r>
              <a:rPr lang="en-US" altLang="en-US" sz="1600" b="1" dirty="0">
                <a:solidFill>
                  <a:srgbClr val="339966"/>
                </a:solidFill>
              </a:rPr>
              <a:t>Scored: 97% </a:t>
            </a:r>
          </a:p>
          <a:p>
            <a:pPr eaLnBrk="1" hangingPunct="1">
              <a:buFont typeface="Wingdings" panose="05000000000000000000" pitchFamily="2" charset="2"/>
              <a:buNone/>
            </a:pPr>
            <a:r>
              <a:rPr lang="en-US" altLang="en-US" sz="1600" b="1" dirty="0">
                <a:solidFill>
                  <a:srgbClr val="339966"/>
                </a:solidFill>
              </a:rPr>
              <a:t>Year : 2006-07</a:t>
            </a:r>
          </a:p>
          <a:p>
            <a:pPr eaLnBrk="1" hangingPunct="1">
              <a:buFont typeface="Wingdings" panose="05000000000000000000" pitchFamily="2" charset="2"/>
              <a:buNone/>
            </a:pPr>
            <a:r>
              <a:rPr lang="en-US" altLang="en-US" sz="1600" b="1" dirty="0">
                <a:solidFill>
                  <a:srgbClr val="339966"/>
                </a:solidFill>
              </a:rPr>
              <a:t>Sponsored Amount : Rs 3000/- per annum</a:t>
            </a:r>
          </a:p>
          <a:p>
            <a:pPr eaLnBrk="1" hangingPunct="1">
              <a:buFont typeface="Wingdings" panose="05000000000000000000" pitchFamily="2" charset="2"/>
              <a:buNone/>
            </a:pPr>
            <a:r>
              <a:rPr lang="en-US" altLang="en-US" sz="1600" b="1" dirty="0">
                <a:solidFill>
                  <a:srgbClr val="339966"/>
                </a:solidFill>
              </a:rPr>
              <a:t>Institution : Sri Satya Sai Vidya </a:t>
            </a:r>
            <a:r>
              <a:rPr lang="en-US" altLang="en-US" sz="1600" b="1" dirty="0" err="1">
                <a:solidFill>
                  <a:srgbClr val="339966"/>
                </a:solidFill>
              </a:rPr>
              <a:t>Vihar</a:t>
            </a:r>
            <a:r>
              <a:rPr lang="en-US" altLang="en-US" sz="1600" b="1" dirty="0">
                <a:solidFill>
                  <a:srgbClr val="339966"/>
                </a:solidFill>
              </a:rPr>
              <a:t> High School, Hyderabad</a:t>
            </a:r>
          </a:p>
          <a:p>
            <a:pPr eaLnBrk="1" hangingPunct="1">
              <a:buFont typeface="Wingdings" panose="05000000000000000000" pitchFamily="2" charset="2"/>
              <a:buNone/>
            </a:pPr>
            <a:r>
              <a:rPr lang="en-US" altLang="en-US" sz="1600" b="1" dirty="0">
                <a:solidFill>
                  <a:srgbClr val="800000"/>
                </a:solidFill>
              </a:rPr>
              <a:t>Parent’s Income : Rs 24,000/- per annum</a:t>
            </a:r>
          </a:p>
          <a:p>
            <a:pPr eaLnBrk="1" hangingPunct="1">
              <a:buFont typeface="Wingdings" panose="05000000000000000000" pitchFamily="2" charset="2"/>
              <a:buNone/>
            </a:pPr>
            <a:endParaRPr lang="en-US" altLang="en-US" sz="1600" b="1" dirty="0">
              <a:solidFill>
                <a:srgbClr val="339966"/>
              </a:solidFill>
            </a:endParaRPr>
          </a:p>
          <a:p>
            <a:pPr eaLnBrk="1" hangingPunct="1">
              <a:buFont typeface="Wingdings" panose="05000000000000000000" pitchFamily="2" charset="2"/>
              <a:buNone/>
            </a:pPr>
            <a:r>
              <a:rPr lang="en-US" altLang="en-US" sz="1600" b="1" dirty="0">
                <a:solidFill>
                  <a:srgbClr val="339966"/>
                </a:solidFill>
              </a:rPr>
              <a:t>For Future - </a:t>
            </a:r>
            <a:r>
              <a:rPr lang="en-US" altLang="en-US" sz="1600" b="1" dirty="0">
                <a:solidFill>
                  <a:srgbClr val="339966"/>
                </a:solidFill>
                <a:latin typeface="Times New Roman" panose="02020603050405020304" pitchFamily="18" charset="0"/>
              </a:rPr>
              <a:t>‘</a:t>
            </a:r>
            <a:r>
              <a:rPr lang="en-US" altLang="en-US" sz="1600" b="1" dirty="0">
                <a:solidFill>
                  <a:srgbClr val="339966"/>
                </a:solidFill>
              </a:rPr>
              <a:t>Extended commitment</a:t>
            </a:r>
            <a:r>
              <a:rPr lang="en-US" altLang="en-US" sz="1600" b="1" dirty="0">
                <a:solidFill>
                  <a:srgbClr val="339966"/>
                </a:solidFill>
                <a:latin typeface="Times New Roman" panose="02020603050405020304" pitchFamily="18" charset="0"/>
              </a:rPr>
              <a:t>’</a:t>
            </a:r>
            <a:r>
              <a:rPr lang="en-US" altLang="en-US" sz="1600" b="1" dirty="0">
                <a:solidFill>
                  <a:srgbClr val="339966"/>
                </a:solidFill>
              </a:rPr>
              <a:t> to take care of his future Education needs (want</a:t>
            </a:r>
            <a:r>
              <a:rPr lang="en-US" altLang="en-US" sz="1600" b="1" dirty="0">
                <a:solidFill>
                  <a:srgbClr val="339966"/>
                </a:solidFill>
                <a:latin typeface="Times New Roman" panose="02020603050405020304" pitchFamily="18" charset="0"/>
              </a:rPr>
              <a:t>’</a:t>
            </a:r>
            <a:r>
              <a:rPr lang="en-US" altLang="en-US" sz="1600" b="1" dirty="0">
                <a:solidFill>
                  <a:srgbClr val="339966"/>
                </a:solidFill>
              </a:rPr>
              <a:t>s to be a Engineer)</a:t>
            </a:r>
          </a:p>
        </p:txBody>
      </p:sp>
      <p:pic>
        <p:nvPicPr>
          <p:cNvPr id="60420" name="Picture 5" descr="D:\Pictures\school\IMG_0862_INR_3000_Scholarship.jpg">
            <a:extLst>
              <a:ext uri="{FF2B5EF4-FFF2-40B4-BE49-F238E27FC236}">
                <a16:creationId xmlns:a16="http://schemas.microsoft.com/office/drawing/2014/main" id="{D5FB3D00-67E6-429E-BECD-BAE20E3939C6}"/>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096000" y="1600200"/>
            <a:ext cx="3810000" cy="274320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a:extLst>
              <a:ext uri="{FF2B5EF4-FFF2-40B4-BE49-F238E27FC236}">
                <a16:creationId xmlns:a16="http://schemas.microsoft.com/office/drawing/2014/main" id="{788828F3-557B-4D58-8D0E-9A53E5D7143E}"/>
              </a:ext>
            </a:extLst>
          </p:cNvPr>
          <p:cNvSpPr txBox="1">
            <a:spLocks noChangeArrowheads="1"/>
          </p:cNvSpPr>
          <p:nvPr/>
        </p:nvSpPr>
        <p:spPr bwMode="auto">
          <a:xfrm>
            <a:off x="5303839" y="188914"/>
            <a:ext cx="1958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r>
              <a:rPr lang="en-US" altLang="en-US" sz="2400"/>
              <a:t>Photo gallery</a:t>
            </a:r>
            <a:endParaRPr lang="en-IN" altLang="en-US" sz="2400"/>
          </a:p>
        </p:txBody>
      </p:sp>
      <p:pic>
        <p:nvPicPr>
          <p:cNvPr id="61443" name="Picture 6" descr="IMG_5983">
            <a:extLst>
              <a:ext uri="{FF2B5EF4-FFF2-40B4-BE49-F238E27FC236}">
                <a16:creationId xmlns:a16="http://schemas.microsoft.com/office/drawing/2014/main" id="{B76BF169-C03E-4F20-833C-79D7214CB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692151"/>
            <a:ext cx="2881313"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7" descr="IMG_5968">
            <a:extLst>
              <a:ext uri="{FF2B5EF4-FFF2-40B4-BE49-F238E27FC236}">
                <a16:creationId xmlns:a16="http://schemas.microsoft.com/office/drawing/2014/main" id="{7FE11CDD-06E4-480D-8761-CD9148551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692151"/>
            <a:ext cx="273685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8" descr="IMG_6004">
            <a:extLst>
              <a:ext uri="{FF2B5EF4-FFF2-40B4-BE49-F238E27FC236}">
                <a16:creationId xmlns:a16="http://schemas.microsoft.com/office/drawing/2014/main" id="{D25D90C6-A441-4795-878E-D7E5A1A7D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5" y="692151"/>
            <a:ext cx="252095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9" descr="IMG_6074">
            <a:extLst>
              <a:ext uri="{FF2B5EF4-FFF2-40B4-BE49-F238E27FC236}">
                <a16:creationId xmlns:a16="http://schemas.microsoft.com/office/drawing/2014/main" id="{D3E2E7B8-A282-46B3-9F56-B25FD806B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6" y="3429001"/>
            <a:ext cx="41052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10" descr="IMG_6148">
            <a:extLst>
              <a:ext uri="{FF2B5EF4-FFF2-40B4-BE49-F238E27FC236}">
                <a16:creationId xmlns:a16="http://schemas.microsoft.com/office/drawing/2014/main" id="{5DE894C7-44BB-443E-857D-92A30AA253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39" y="3429001"/>
            <a:ext cx="424973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Text Box 11">
            <a:extLst>
              <a:ext uri="{FF2B5EF4-FFF2-40B4-BE49-F238E27FC236}">
                <a16:creationId xmlns:a16="http://schemas.microsoft.com/office/drawing/2014/main" id="{09F91916-6863-4E4C-96E2-30C9863CD0D5}"/>
              </a:ext>
            </a:extLst>
          </p:cNvPr>
          <p:cNvSpPr txBox="1">
            <a:spLocks noChangeArrowheads="1"/>
          </p:cNvSpPr>
          <p:nvPr/>
        </p:nvSpPr>
        <p:spPr bwMode="auto">
          <a:xfrm>
            <a:off x="1774825" y="3141664"/>
            <a:ext cx="29922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r>
              <a:rPr lang="en-US" altLang="en-US" sz="1200"/>
              <a:t>Meritorious student collecting scholorship</a:t>
            </a:r>
            <a:endParaRPr lang="en-IN" altLang="en-US" sz="1200"/>
          </a:p>
        </p:txBody>
      </p:sp>
      <p:sp>
        <p:nvSpPr>
          <p:cNvPr id="61449" name="Text Box 12">
            <a:extLst>
              <a:ext uri="{FF2B5EF4-FFF2-40B4-BE49-F238E27FC236}">
                <a16:creationId xmlns:a16="http://schemas.microsoft.com/office/drawing/2014/main" id="{ED5ED3E5-F861-4984-855E-92F41A94DCCE}"/>
              </a:ext>
            </a:extLst>
          </p:cNvPr>
          <p:cNvSpPr txBox="1">
            <a:spLocks noChangeArrowheads="1"/>
          </p:cNvSpPr>
          <p:nvPr/>
        </p:nvSpPr>
        <p:spPr bwMode="auto">
          <a:xfrm>
            <a:off x="4800601" y="3141664"/>
            <a:ext cx="29851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r>
              <a:rPr lang="en-US" altLang="en-US" sz="1000"/>
              <a:t>Life trustee of CLS foundation addresing students</a:t>
            </a:r>
            <a:endParaRPr lang="en-IN" altLang="en-US" sz="1000"/>
          </a:p>
        </p:txBody>
      </p:sp>
      <p:sp>
        <p:nvSpPr>
          <p:cNvPr id="61450" name="Text Box 13">
            <a:extLst>
              <a:ext uri="{FF2B5EF4-FFF2-40B4-BE49-F238E27FC236}">
                <a16:creationId xmlns:a16="http://schemas.microsoft.com/office/drawing/2014/main" id="{D82BD763-B3DE-4B8E-8301-5559A83B5C20}"/>
              </a:ext>
            </a:extLst>
          </p:cNvPr>
          <p:cNvSpPr txBox="1">
            <a:spLocks noChangeArrowheads="1"/>
          </p:cNvSpPr>
          <p:nvPr/>
        </p:nvSpPr>
        <p:spPr bwMode="auto">
          <a:xfrm>
            <a:off x="8688389" y="3141664"/>
            <a:ext cx="784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r>
              <a:rPr lang="en-US" altLang="en-US" sz="1200"/>
              <a:t>Students</a:t>
            </a:r>
            <a:endParaRPr lang="en-IN" altLang="en-US" sz="1200"/>
          </a:p>
        </p:txBody>
      </p:sp>
      <p:sp>
        <p:nvSpPr>
          <p:cNvPr id="61451" name="Text Box 14">
            <a:extLst>
              <a:ext uri="{FF2B5EF4-FFF2-40B4-BE49-F238E27FC236}">
                <a16:creationId xmlns:a16="http://schemas.microsoft.com/office/drawing/2014/main" id="{74C34868-3D82-41FC-AD91-2027A2C65BBC}"/>
              </a:ext>
            </a:extLst>
          </p:cNvPr>
          <p:cNvSpPr txBox="1">
            <a:spLocks noChangeArrowheads="1"/>
          </p:cNvSpPr>
          <p:nvPr/>
        </p:nvSpPr>
        <p:spPr bwMode="auto">
          <a:xfrm>
            <a:off x="2782889" y="6583364"/>
            <a:ext cx="23891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r>
              <a:rPr lang="en-US" altLang="en-US" sz="1200"/>
              <a:t>Chief guest speaking to students</a:t>
            </a:r>
            <a:endParaRPr lang="en-IN" altLang="en-US" sz="1200"/>
          </a:p>
        </p:txBody>
      </p:sp>
      <p:sp>
        <p:nvSpPr>
          <p:cNvPr id="61452" name="Text Box 15">
            <a:extLst>
              <a:ext uri="{FF2B5EF4-FFF2-40B4-BE49-F238E27FC236}">
                <a16:creationId xmlns:a16="http://schemas.microsoft.com/office/drawing/2014/main" id="{2A33746A-4457-4FD7-9A43-49106B169A0B}"/>
              </a:ext>
            </a:extLst>
          </p:cNvPr>
          <p:cNvSpPr txBox="1">
            <a:spLocks noChangeArrowheads="1"/>
          </p:cNvSpPr>
          <p:nvPr/>
        </p:nvSpPr>
        <p:spPr bwMode="auto">
          <a:xfrm>
            <a:off x="6167438" y="6583364"/>
            <a:ext cx="41195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r>
              <a:rPr lang="en-US" altLang="en-US" sz="1200"/>
              <a:t>Trustees with all students who have collected scholorships</a:t>
            </a:r>
            <a:endParaRPr lang="en-IN" altLang="en-US" sz="1200"/>
          </a:p>
        </p:txBody>
      </p:sp>
    </p:spTree>
  </p:cSld>
  <p:clrMapOvr>
    <a:masterClrMapping/>
  </p:clrMapOvr>
</p:sld>
</file>

<file path=ppt/theme/theme1.xml><?xml version="1.0" encoding="utf-8"?>
<a:theme xmlns:a="http://schemas.openxmlformats.org/drawingml/2006/main" name="Blen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618</TotalTime>
  <Words>1168</Words>
  <Application>Microsoft Office PowerPoint</Application>
  <PresentationFormat>Widescreen</PresentationFormat>
  <Paragraphs>102</Paragraphs>
  <Slides>16</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6" baseType="lpstr">
      <vt:lpstr>Tahoma</vt:lpstr>
      <vt:lpstr>Times New Roman</vt:lpstr>
      <vt:lpstr>Arial</vt:lpstr>
      <vt:lpstr>Wingdings</vt:lpstr>
      <vt:lpstr>Calibri</vt:lpstr>
      <vt:lpstr>Calibri Light</vt:lpstr>
      <vt:lpstr>Verdana</vt:lpstr>
      <vt:lpstr>Blends</vt:lpstr>
      <vt:lpstr>4_Office Theme</vt:lpstr>
      <vt:lpstr>Microsoft Excel Chart</vt:lpstr>
      <vt:lpstr>CLS Foundation</vt:lpstr>
      <vt:lpstr> Background</vt:lpstr>
      <vt:lpstr>Formative Years</vt:lpstr>
      <vt:lpstr>About Trustees</vt:lpstr>
      <vt:lpstr>Mission</vt:lpstr>
      <vt:lpstr>Vision</vt:lpstr>
      <vt:lpstr> Objectives</vt:lpstr>
      <vt:lpstr>Merit Scholarship for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for donations (Donations are exempt from income tax under section 80G)</vt:lpstr>
    </vt:vector>
  </TitlesOfParts>
  <Company>Oracle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Kameshwar Eranki</dc:creator>
  <cp:lastModifiedBy>vij r</cp:lastModifiedBy>
  <cp:revision>83</cp:revision>
  <cp:lastPrinted>2017-02-27T11:31:51Z</cp:lastPrinted>
  <dcterms:created xsi:type="dcterms:W3CDTF">2007-11-10T21:06:29Z</dcterms:created>
  <dcterms:modified xsi:type="dcterms:W3CDTF">2020-11-29T07:47:38Z</dcterms:modified>
</cp:coreProperties>
</file>